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sldIdLst>
    <p:sldId id="275" r:id="rId2"/>
    <p:sldId id="1326" r:id="rId3"/>
    <p:sldId id="1328" r:id="rId4"/>
    <p:sldId id="1337" r:id="rId5"/>
    <p:sldId id="1338" r:id="rId6"/>
    <p:sldId id="1329" r:id="rId7"/>
    <p:sldId id="1331" r:id="rId8"/>
    <p:sldId id="1339" r:id="rId9"/>
    <p:sldId id="1330" r:id="rId10"/>
    <p:sldId id="1324" r:id="rId11"/>
    <p:sldId id="1333" r:id="rId12"/>
    <p:sldId id="1340" r:id="rId13"/>
    <p:sldId id="1332" r:id="rId14"/>
    <p:sldId id="1341" r:id="rId15"/>
    <p:sldId id="1334" r:id="rId16"/>
    <p:sldId id="1279" r:id="rId17"/>
    <p:sldId id="1281" r:id="rId18"/>
    <p:sldId id="1283" r:id="rId19"/>
    <p:sldId id="1291" r:id="rId20"/>
    <p:sldId id="1317" r:id="rId21"/>
    <p:sldId id="1318" r:id="rId22"/>
    <p:sldId id="1320" r:id="rId23"/>
    <p:sldId id="1336" r:id="rId24"/>
    <p:sldId id="1315" r:id="rId25"/>
    <p:sldId id="1296" r:id="rId26"/>
    <p:sldId id="1316" r:id="rId27"/>
    <p:sldId id="1304" r:id="rId28"/>
    <p:sldId id="1314" r:id="rId29"/>
    <p:sldId id="1303" r:id="rId30"/>
    <p:sldId id="1292" r:id="rId31"/>
    <p:sldId id="1290" r:id="rId32"/>
    <p:sldId id="1319" r:id="rId33"/>
    <p:sldId id="1293" r:id="rId34"/>
    <p:sldId id="1311" r:id="rId35"/>
    <p:sldId id="1309" r:id="rId36"/>
    <p:sldId id="1310" r:id="rId37"/>
    <p:sldId id="1335" r:id="rId38"/>
    <p:sldId id="1299" r:id="rId39"/>
    <p:sldId id="1278" r:id="rId40"/>
    <p:sldId id="1321" r:id="rId41"/>
    <p:sldId id="1282" r:id="rId4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0000"/>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0" autoAdjust="0"/>
    <p:restoredTop sz="86410" autoAdjust="0"/>
  </p:normalViewPr>
  <p:slideViewPr>
    <p:cSldViewPr snapToGrid="0">
      <p:cViewPr varScale="1">
        <p:scale>
          <a:sx n="78" d="100"/>
          <a:sy n="78" d="100"/>
        </p:scale>
        <p:origin x="102" y="450"/>
      </p:cViewPr>
      <p:guideLst/>
    </p:cSldViewPr>
  </p:slideViewPr>
  <p:outlineViewPr>
    <p:cViewPr>
      <p:scale>
        <a:sx n="33" d="100"/>
        <a:sy n="33" d="100"/>
      </p:scale>
      <p:origin x="0" y="-80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18</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27</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2024/3/11</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2024/3/11</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2024/3/11</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2024/3/11</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2024/3/11</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utokyo_account/mfa/"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hyperlink" Target="https://utelecon.adm.u-tokyo.ac.jp/utas" TargetMode="External"/><Relationship Id="rId18" Type="http://schemas.openxmlformats.org/officeDocument/2006/relationships/hyperlink" Target="https://utelecon.adm.u-tokyo.ac.jp/utokyo_account/"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microsoft/"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google/"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slack/" TargetMode="External"/><Relationship Id="rId10" Type="http://schemas.openxmlformats.org/officeDocument/2006/relationships/image" Target="../media/image2.png"/><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hyperlink" Target="https://utelecon.adm.u-tokyo.ac.jp/zoom/signin/" TargetMode="External"/></Relationships>
</file>

<file path=ppt/slides/_rels/slide20.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12.png"/><Relationship Id="rId3" Type="http://schemas.microsoft.com/office/2007/relationships/media" Target="../media/media4.mp4"/><Relationship Id="rId7" Type="http://schemas.microsoft.com/office/2007/relationships/media" Target="../media/media6.mp4"/><Relationship Id="rId12"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10.png"/><Relationship Id="rId5" Type="http://schemas.microsoft.com/office/2007/relationships/media" Target="../media/media5.mp4"/><Relationship Id="rId10" Type="http://schemas.openxmlformats.org/officeDocument/2006/relationships/image" Target="../media/image9.png"/><Relationship Id="rId4" Type="http://schemas.openxmlformats.org/officeDocument/2006/relationships/video" Target="../media/media4.mp4"/><Relationship Id="rId9"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nivtokyo.sharepoint.com/sites/Security/SitePages/Information_Security_Education_2024.aspx"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utelecon.adm.u-tokyo.ac.jp/utokyo_account/mf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univtokyo.sharepoint.com/sites/utokyoportal/wiki/d/Mobile_Phone.aspx" TargetMode="External"/><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telecon.adm.u-tokyo.ac.jp/utokyo_account/mfa/fido-security_key" TargetMode="External"/><Relationship Id="rId5" Type="http://schemas.openxmlformats.org/officeDocument/2006/relationships/hyperlink" Target="https://utelecon.adm.u-tokyo.ac.jp/utokyo_account/mfa/yubikey-totp" TargetMode="External"/><Relationship Id="rId4" Type="http://schemas.openxmlformats.org/officeDocument/2006/relationships/hyperlink" Target="https://univtokyo.sharepoint.com/sites/utokyoportal/wiki/d/UTokyo_Account_Token.aspx"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hyperlink" Target="https://utelecon.adm.u-tokyo.ac.jp/utas" TargetMode="External"/><Relationship Id="rId18" Type="http://schemas.openxmlformats.org/officeDocument/2006/relationships/hyperlink" Target="https://utelecon.adm.u-tokyo.ac.jp/utokyo_account/"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microsoft/"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google/"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slack/" TargetMode="External"/><Relationship Id="rId10" Type="http://schemas.openxmlformats.org/officeDocument/2006/relationships/image" Target="../media/image2.png"/><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hyperlink" Target="https://utelecon.adm.u-tokyo.ac.jp/zoom/signi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univtokyo.sharepoint.com/sites/utokyoportal/wiki/d/Work_from_home.asp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utelecon.adm.u-tokyo.ac.jp/events/2022-09-14/slides/pwgen.xlsx"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utelecon.adm.u-tokyo.ac.jp/events/2022-09-14/slides/hoge.docx"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hyperlink" Target="https://www.office.com/" TargetMode="External"/><Relationship Id="rId13" Type="http://schemas.openxmlformats.org/officeDocument/2006/relationships/image" Target="../media/image29.png"/><Relationship Id="rId18" Type="http://schemas.openxmlformats.org/officeDocument/2006/relationships/image" Target="../media/image32.svg"/><Relationship Id="rId3" Type="http://schemas.openxmlformats.org/officeDocument/2006/relationships/hyperlink" Target="https://utelecon.adm.u-tokyo.ac.jp/oc/#google" TargetMode="External"/><Relationship Id="rId7" Type="http://schemas.openxmlformats.org/officeDocument/2006/relationships/image" Target="../media/image18.png"/><Relationship Id="rId12" Type="http://schemas.openxmlformats.org/officeDocument/2006/relationships/hyperlink" Target="https://u-tokyo-ac-jp.zoom.us/" TargetMode="External"/><Relationship Id="rId17" Type="http://schemas.openxmlformats.org/officeDocument/2006/relationships/image" Target="../media/image31.png"/><Relationship Id="rId2" Type="http://schemas.openxmlformats.org/officeDocument/2006/relationships/hyperlink" Target="https://utacm.adm.u-tokyo.ac.jp/webmtn/LoginServlet" TargetMode="External"/><Relationship Id="rId16" Type="http://schemas.openxmlformats.org/officeDocument/2006/relationships/hyperlink" Target="https://utokyo.enterprise.slack.com/" TargetMode="External"/><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itc-lms.ecc.u-tokyo.ac.jp/" TargetMode="External"/><Relationship Id="rId11" Type="http://schemas.openxmlformats.org/officeDocument/2006/relationships/image" Target="../media/image28.jpe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s://mail.google.com/" TargetMode="External"/><Relationship Id="rId19" Type="http://schemas.openxmlformats.org/officeDocument/2006/relationships/image" Target="../media/image33.png"/><Relationship Id="rId4" Type="http://schemas.openxmlformats.org/officeDocument/2006/relationships/hyperlink" Target="https://utas.adm.u-tokyo.ac.jp/" TargetMode="External"/><Relationship Id="rId9" Type="http://schemas.openxmlformats.org/officeDocument/2006/relationships/image" Target="../media/image27.png"/><Relationship Id="rId14" Type="http://schemas.openxmlformats.org/officeDocument/2006/relationships/hyperlink" Target="https://utelecon.webex.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utelecon.adm.u-tokyo.ac.jp/utokyo_accou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0" Type="http://schemas.openxmlformats.org/officeDocument/2006/relationships/image" Target="../media/image2.png"/><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7" y="2089150"/>
            <a:ext cx="9741243" cy="1512888"/>
          </a:xfrm>
        </p:spPr>
        <p:txBody>
          <a:bodyPr>
            <a:noAutofit/>
          </a:bodyPr>
          <a:lstStyle/>
          <a:p>
            <a:pPr algn="l"/>
            <a:r>
              <a:rPr kumimoji="1" lang="ja-JP" altLang="en-US" dirty="0"/>
              <a:t>東大の</a:t>
            </a:r>
            <a:r>
              <a:rPr kumimoji="1" lang="en-US" altLang="ja-JP" dirty="0"/>
              <a:t>IT</a:t>
            </a:r>
            <a:r>
              <a:rPr kumimoji="1" lang="ja-JP" altLang="en-US" dirty="0"/>
              <a:t>システムの基本</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p:txBody>
          <a:bodyPr/>
          <a:lstStyle/>
          <a:p>
            <a:r>
              <a:rPr kumimoji="1" lang="en-US" altLang="ja-JP" dirty="0"/>
              <a:t>10</a:t>
            </a:r>
            <a:r>
              <a:rPr kumimoji="1" lang="ja-JP" altLang="en-US" dirty="0"/>
              <a:t>桁の数字</a:t>
            </a:r>
            <a:r>
              <a:rPr kumimoji="1" lang="en-US" altLang="ja-JP" dirty="0"/>
              <a:t>@utac.u-tokyo.ac.jp</a:t>
            </a:r>
            <a:endParaRPr lang="en-US" altLang="ja-JP" dirty="0"/>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rgbClr val="FF00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749365" y="4101338"/>
            <a:ext cx="3072015" cy="2555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FF0000"/>
                </a:solidFill>
              </a:rPr>
              <a:t>000000 00</a:t>
            </a:r>
            <a:r>
              <a:rPr kumimoji="1" lang="en-US" altLang="ja-JP" sz="2400" i="1" dirty="0">
                <a:solidFill>
                  <a:srgbClr val="FF0000"/>
                </a:solidFill>
              </a:rPr>
              <a:t>xxxx </a:t>
            </a:r>
            <a:r>
              <a:rPr kumimoji="1" lang="en-US" altLang="ja-JP" sz="2400" i="1" dirty="0" err="1">
                <a:solidFill>
                  <a:srgbClr val="FF0000"/>
                </a:solidFill>
              </a:rPr>
              <a:t>xxxxxx</a:t>
            </a:r>
            <a:endParaRPr kumimoji="1" lang="ja-JP" altLang="en-US" sz="2400" i="1" dirty="0">
              <a:solidFill>
                <a:srgbClr val="FF000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stCxn id="10" idx="1"/>
            <a:endCxn id="11" idx="3"/>
          </p:cNvCxnSpPr>
          <p:nvPr/>
        </p:nvCxnSpPr>
        <p:spPr>
          <a:xfrm flipH="1" flipV="1">
            <a:off x="3821380" y="4229101"/>
            <a:ext cx="6015578" cy="19204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771649" y="4655756"/>
            <a:ext cx="5483678" cy="1077218"/>
          </a:xfrm>
          <a:prstGeom prst="rect">
            <a:avLst/>
          </a:prstGeom>
          <a:noFill/>
        </p:spPr>
        <p:txBody>
          <a:bodyPr wrap="square">
            <a:spAutoFit/>
          </a:bodyPr>
          <a:lstStyle/>
          <a:p>
            <a:r>
              <a:rPr lang="en-US" altLang="ja-JP" sz="3200" i="1" dirty="0"/>
              <a:t>xxxxxxxxxx</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8964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14D0AC-A01E-C81A-6F7D-29E00FF8E7BE}"/>
              </a:ext>
            </a:extLst>
          </p:cNvPr>
          <p:cNvSpPr>
            <a:spLocks noGrp="1"/>
          </p:cNvSpPr>
          <p:nvPr>
            <p:ph type="title"/>
          </p:nvPr>
        </p:nvSpPr>
        <p:spPr/>
        <p:txBody>
          <a:bodyPr/>
          <a:lstStyle/>
          <a:p>
            <a:r>
              <a:rPr kumimoji="1" lang="ja-JP" altLang="en-US" dirty="0"/>
              <a:t>通称・</a:t>
            </a:r>
            <a:r>
              <a:rPr lang="ja-JP" altLang="en-US" dirty="0"/>
              <a:t>略称</a:t>
            </a:r>
            <a:endParaRPr kumimoji="1" lang="ja-JP" altLang="en-US" dirty="0"/>
          </a:p>
        </p:txBody>
      </p:sp>
      <p:sp>
        <p:nvSpPr>
          <p:cNvPr id="3" name="コンテンツ プレースホルダー 2">
            <a:extLst>
              <a:ext uri="{FF2B5EF4-FFF2-40B4-BE49-F238E27FC236}">
                <a16:creationId xmlns:a16="http://schemas.microsoft.com/office/drawing/2014/main" id="{808AEFDB-56A3-A41E-55FF-68E44079298C}"/>
              </a:ext>
            </a:extLst>
          </p:cNvPr>
          <p:cNvSpPr>
            <a:spLocks noGrp="1"/>
          </p:cNvSpPr>
          <p:nvPr>
            <p:ph idx="1"/>
          </p:nvPr>
        </p:nvSpPr>
        <p:spPr/>
        <p:txBody>
          <a:bodyPr/>
          <a:lstStyle/>
          <a:p>
            <a:r>
              <a:rPr kumimoji="1" lang="ja-JP" altLang="en-US" dirty="0"/>
              <a:t>名前が長いので通称・略称がよく使われます</a:t>
            </a:r>
            <a:endParaRPr kumimoji="1" lang="en-US" altLang="ja-JP" dirty="0"/>
          </a:p>
          <a:p>
            <a:r>
              <a:rPr kumimoji="1" lang="ja-JP" altLang="en-US" dirty="0"/>
              <a:t>「</a:t>
            </a:r>
            <a:r>
              <a:rPr lang="ja-JP" altLang="en-US" dirty="0"/>
              <a:t>十桁</a:t>
            </a:r>
            <a:r>
              <a:rPr kumimoji="1" lang="ja-JP" altLang="en-US" dirty="0"/>
              <a:t>」（読み方：じゅっけた）</a:t>
            </a:r>
            <a:endParaRPr kumimoji="1" lang="en-US" altLang="ja-JP" dirty="0"/>
          </a:p>
          <a:p>
            <a:pPr lvl="1"/>
            <a:r>
              <a:rPr lang="ja-JP" altLang="en-US" dirty="0"/>
              <a:t>例：先生の十桁を教えてください</a:t>
            </a:r>
            <a:endParaRPr lang="en-US" altLang="ja-JP" dirty="0"/>
          </a:p>
          <a:p>
            <a:r>
              <a:rPr kumimoji="1" lang="ja-JP" altLang="en-US" dirty="0"/>
              <a:t>「</a:t>
            </a:r>
            <a:r>
              <a:rPr kumimoji="1" lang="en-US" altLang="ja-JP" dirty="0" err="1"/>
              <a:t>utac</a:t>
            </a:r>
            <a:r>
              <a:rPr kumimoji="1" lang="ja-JP" altLang="en-US" dirty="0"/>
              <a:t>」（読み方：ユータック）</a:t>
            </a:r>
            <a:endParaRPr kumimoji="1" lang="en-US" altLang="ja-JP" dirty="0"/>
          </a:p>
          <a:p>
            <a:pPr lvl="1"/>
            <a:r>
              <a:rPr lang="ja-JP" altLang="en-US" dirty="0"/>
              <a:t>あなたのユータックを教えてくださいとはあまり言いません</a:t>
            </a:r>
            <a:endParaRPr kumimoji="1" lang="ja-JP" altLang="en-US" dirty="0"/>
          </a:p>
        </p:txBody>
      </p:sp>
      <p:sp>
        <p:nvSpPr>
          <p:cNvPr id="4" name="日付プレースホルダー 3">
            <a:extLst>
              <a:ext uri="{FF2B5EF4-FFF2-40B4-BE49-F238E27FC236}">
                <a16:creationId xmlns:a16="http://schemas.microsoft.com/office/drawing/2014/main" id="{4B68991C-0D07-B8C4-E02D-E80C16D474C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ADE5A5B-AF33-62E4-5BC9-5D53B60B4833}"/>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BB072CB-ECF0-2CF9-3A78-F0BCEA063E97}"/>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Tree>
    <p:extLst>
      <p:ext uri="{BB962C8B-B14F-4D97-AF65-F5344CB8AC3E}">
        <p14:creationId xmlns:p14="http://schemas.microsoft.com/office/powerpoint/2010/main" val="399552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7F637-D581-1CE4-048E-CF2C078842F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4315E25-34CD-E4DF-1CF1-83C38AFB9CDD}"/>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7BFFA9C6-17A7-D162-4D74-38DF984EA07D}"/>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UTokyo Wi</a:t>
            </a:r>
            <a:r>
              <a:rPr lang="en-US" altLang="ja-JP" dirty="0"/>
              <a:t>-Fi</a:t>
            </a:r>
            <a:endParaRPr kumimoji="1" lang="ja-JP" altLang="en-US" dirty="0"/>
          </a:p>
        </p:txBody>
      </p:sp>
      <p:sp>
        <p:nvSpPr>
          <p:cNvPr id="4" name="日付プレースホルダー 3">
            <a:extLst>
              <a:ext uri="{FF2B5EF4-FFF2-40B4-BE49-F238E27FC236}">
                <a16:creationId xmlns:a16="http://schemas.microsoft.com/office/drawing/2014/main" id="{8270EEF2-20F1-59A4-31DC-C9BBB1C02CA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798D3DE9-AD16-053A-AFD8-3B4F05965645}"/>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CA7B48FC-2C52-C592-AAA4-E06960132103}"/>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CAB25287-63E6-7E56-3A18-B4298376589A}"/>
              </a:ext>
            </a:extLst>
          </p:cNvPr>
          <p:cNvSpPr/>
          <p:nvPr/>
        </p:nvSpPr>
        <p:spPr>
          <a:xfrm>
            <a:off x="1307756" y="3432010"/>
            <a:ext cx="5747951" cy="59629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812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28D-39CB-800C-A8E5-EC0889493CBC}"/>
              </a:ext>
            </a:extLst>
          </p:cNvPr>
          <p:cNvSpPr>
            <a:spLocks noGrp="1"/>
          </p:cNvSpPr>
          <p:nvPr>
            <p:ph type="title"/>
          </p:nvPr>
        </p:nvSpPr>
        <p:spPr/>
        <p:txBody>
          <a:bodyPr/>
          <a:lstStyle/>
          <a:p>
            <a:r>
              <a:rPr kumimoji="1" lang="en-US" altLang="ja-JP" dirty="0"/>
              <a:t>UTokyo Account</a:t>
            </a:r>
            <a:r>
              <a:rPr kumimoji="1" lang="ja-JP" altLang="en-US" dirty="0"/>
              <a:t>で実際に</a:t>
            </a:r>
            <a:r>
              <a:rPr kumimoji="1" lang="en-US" altLang="ja-JP" dirty="0"/>
              <a:t>IT</a:t>
            </a:r>
            <a:r>
              <a:rPr kumimoji="1" lang="ja-JP" altLang="en-US" dirty="0"/>
              <a:t>システムを使うまでの準備</a:t>
            </a:r>
          </a:p>
        </p:txBody>
      </p:sp>
      <p:sp>
        <p:nvSpPr>
          <p:cNvPr id="3" name="コンテンツ プレースホルダー 2">
            <a:extLst>
              <a:ext uri="{FF2B5EF4-FFF2-40B4-BE49-F238E27FC236}">
                <a16:creationId xmlns:a16="http://schemas.microsoft.com/office/drawing/2014/main" id="{F78F9910-ACC3-FBCC-DAB2-4EBDF7AB914B}"/>
              </a:ext>
            </a:extLst>
          </p:cNvPr>
          <p:cNvSpPr>
            <a:spLocks noGrp="1"/>
          </p:cNvSpPr>
          <p:nvPr>
            <p:ph idx="1"/>
          </p:nvPr>
        </p:nvSpPr>
        <p:spPr>
          <a:xfrm>
            <a:off x="838200" y="2486025"/>
            <a:ext cx="11028680" cy="3870325"/>
          </a:xfrm>
        </p:spPr>
        <p:txBody>
          <a:bodyPr>
            <a:normAutofit fontScale="92500"/>
          </a:bodyPr>
          <a:lstStyle/>
          <a:p>
            <a:pPr marL="0" indent="0">
              <a:buNone/>
            </a:pPr>
            <a:r>
              <a:rPr lang="en-US" altLang="ja-JP" dirty="0"/>
              <a:t>1.</a:t>
            </a:r>
            <a:r>
              <a:rPr lang="ja-JP" altLang="en-US" dirty="0"/>
              <a:t>「</a:t>
            </a:r>
            <a:r>
              <a:rPr lang="en-US" altLang="ja-JP" dirty="0"/>
              <a:t>10</a:t>
            </a:r>
            <a:r>
              <a:rPr lang="ja-JP" altLang="en-US" dirty="0"/>
              <a:t>ケタ」と「初期パスワード」を入手</a:t>
            </a:r>
            <a:endParaRPr lang="en-US" altLang="ja-JP" dirty="0"/>
          </a:p>
          <a:p>
            <a:pPr lvl="1"/>
            <a:r>
              <a:rPr kumimoji="1" lang="ja-JP" altLang="en-US" dirty="0"/>
              <a:t>所属部局（学部や研究科）の人事部から</a:t>
            </a:r>
            <a:endParaRPr kumimoji="1" lang="en-US" altLang="ja-JP" dirty="0"/>
          </a:p>
          <a:p>
            <a:pPr marL="0" indent="0">
              <a:buNone/>
            </a:pPr>
            <a:r>
              <a:rPr lang="en-US" altLang="ja-JP" dirty="0"/>
              <a:t>2. </a:t>
            </a:r>
            <a:r>
              <a:rPr lang="ja-JP" altLang="en-US" dirty="0">
                <a:hlinkClick r:id="rId2"/>
              </a:rPr>
              <a:t>パスワードを設定</a:t>
            </a:r>
            <a:endParaRPr lang="en-US" altLang="ja-JP" dirty="0"/>
          </a:p>
          <a:p>
            <a:pPr lvl="1"/>
            <a:r>
              <a:rPr lang="ja-JP" altLang="en-US" dirty="0"/>
              <a:t>初期パスワードのままでは使えません</a:t>
            </a:r>
            <a:endParaRPr lang="en-US" altLang="ja-JP" dirty="0"/>
          </a:p>
          <a:p>
            <a:pPr lvl="1"/>
            <a:r>
              <a:rPr lang="ja-JP" altLang="en-US" sz="2000" dirty="0"/>
              <a:t>（今は）</a:t>
            </a:r>
            <a:r>
              <a:rPr lang="ja-JP" altLang="en-US" dirty="0"/>
              <a:t>この時点で一部システム</a:t>
            </a:r>
            <a:r>
              <a:rPr lang="ja-JP" altLang="en-US" sz="2000" dirty="0"/>
              <a:t>（</a:t>
            </a:r>
            <a:r>
              <a:rPr lang="en-US" altLang="ja-JP" sz="2000" dirty="0"/>
              <a:t>UTAS</a:t>
            </a:r>
            <a:r>
              <a:rPr lang="ja-JP" altLang="en-US" sz="2000" dirty="0"/>
              <a:t>、</a:t>
            </a:r>
            <a:r>
              <a:rPr lang="en-US" altLang="ja-JP" sz="2000" dirty="0"/>
              <a:t>UTOL</a:t>
            </a:r>
            <a:r>
              <a:rPr lang="ja-JP" altLang="en-US" sz="2000" dirty="0"/>
              <a:t>など）</a:t>
            </a:r>
            <a:r>
              <a:rPr lang="ja-JP" altLang="en-US" dirty="0"/>
              <a:t>にログイン可能</a:t>
            </a:r>
            <a:endParaRPr lang="en-US" altLang="ja-JP" dirty="0"/>
          </a:p>
          <a:p>
            <a:pPr marL="0" indent="0">
              <a:buNone/>
            </a:pPr>
            <a:r>
              <a:rPr lang="en-US" altLang="ja-JP" dirty="0"/>
              <a:t>3. </a:t>
            </a:r>
            <a:r>
              <a:rPr lang="ja-JP" altLang="en-US" dirty="0">
                <a:hlinkClick r:id="rId3"/>
              </a:rPr>
              <a:t>多要素認証</a:t>
            </a:r>
            <a:r>
              <a:rPr lang="ja-JP" altLang="en-US" dirty="0"/>
              <a:t>を設定（</a:t>
            </a:r>
            <a:r>
              <a:rPr lang="ja-JP" altLang="en-US" dirty="0">
                <a:hlinkClick r:id="rId4"/>
              </a:rPr>
              <a:t>ゆっくり解説</a:t>
            </a:r>
            <a:r>
              <a:rPr lang="ja-JP" altLang="en-US" dirty="0"/>
              <a:t>）</a:t>
            </a:r>
            <a:endParaRPr lang="en-US" altLang="ja-JP" dirty="0"/>
          </a:p>
          <a:p>
            <a:pPr lvl="1"/>
            <a:r>
              <a:rPr lang="ja-JP" altLang="en-US" dirty="0"/>
              <a:t>全てのシステムにログインが可能</a:t>
            </a:r>
            <a:endParaRPr lang="en-US" altLang="ja-JP" dirty="0"/>
          </a:p>
        </p:txBody>
      </p:sp>
      <p:sp>
        <p:nvSpPr>
          <p:cNvPr id="4" name="日付プレースホルダー 3">
            <a:extLst>
              <a:ext uri="{FF2B5EF4-FFF2-40B4-BE49-F238E27FC236}">
                <a16:creationId xmlns:a16="http://schemas.microsoft.com/office/drawing/2014/main" id="{B3D0F8D8-6F7C-93E9-57A5-A067B7AC6A1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CC00B5C-BA69-09BD-AB01-9BE074F4DF2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27EFDDCB-E135-F503-FF5B-28E8E77B62EC}"/>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grpSp>
        <p:nvGrpSpPr>
          <p:cNvPr id="11" name="グループ化 10">
            <a:extLst>
              <a:ext uri="{FF2B5EF4-FFF2-40B4-BE49-F238E27FC236}">
                <a16:creationId xmlns:a16="http://schemas.microsoft.com/office/drawing/2014/main" id="{5869DC35-E202-6034-D602-B45935DDC3D8}"/>
              </a:ext>
            </a:extLst>
          </p:cNvPr>
          <p:cNvGrpSpPr/>
          <p:nvPr/>
        </p:nvGrpSpPr>
        <p:grpSpPr>
          <a:xfrm>
            <a:off x="1380670" y="1717517"/>
            <a:ext cx="4715330" cy="617676"/>
            <a:chOff x="1374140" y="1705313"/>
            <a:chExt cx="4715330" cy="617676"/>
          </a:xfrm>
        </p:grpSpPr>
        <p:sp>
          <p:nvSpPr>
            <p:cNvPr id="8" name="テキスト ボックス 7">
              <a:hlinkClick r:id="rId5"/>
              <a:extLst>
                <a:ext uri="{FF2B5EF4-FFF2-40B4-BE49-F238E27FC236}">
                  <a16:creationId xmlns:a16="http://schemas.microsoft.com/office/drawing/2014/main" id="{98AEC245-98F6-D27E-5DB0-DB4BFDF19939}"/>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en-US" altLang="ja-JP" sz="3200" dirty="0" err="1"/>
                <a:t>utokyo</a:t>
              </a:r>
              <a:r>
                <a:rPr lang="en-US" altLang="ja-JP" sz="3200" dirty="0"/>
                <a:t> account </a:t>
              </a:r>
            </a:p>
          </p:txBody>
        </p:sp>
        <p:pic>
          <p:nvPicPr>
            <p:cNvPr id="9" name="図 8" descr="アイコン&#10;&#10;自動的に生成された説明">
              <a:extLst>
                <a:ext uri="{FF2B5EF4-FFF2-40B4-BE49-F238E27FC236}">
                  <a16:creationId xmlns:a16="http://schemas.microsoft.com/office/drawing/2014/main" id="{84C5151D-CE8D-04AA-69B3-6EAF7FA278D0}"/>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3910367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8AFA5A-05C7-50B7-DE84-578E2E4D4421}"/>
              </a:ext>
            </a:extLst>
          </p:cNvPr>
          <p:cNvSpPr>
            <a:spLocks noGrp="1"/>
          </p:cNvSpPr>
          <p:nvPr>
            <p:ph type="title"/>
          </p:nvPr>
        </p:nvSpPr>
        <p:spPr/>
        <p:txBody>
          <a:bodyPr/>
          <a:lstStyle/>
          <a:p>
            <a:r>
              <a:rPr lang="en-US" altLang="ja-JP" dirty="0"/>
              <a:t>UTokyo Account</a:t>
            </a:r>
            <a:r>
              <a:rPr kumimoji="1" lang="ja-JP" altLang="en-US" dirty="0"/>
              <a:t>パスワード設定画面</a:t>
            </a:r>
          </a:p>
        </p:txBody>
      </p:sp>
      <p:pic>
        <p:nvPicPr>
          <p:cNvPr id="8" name="コンテンツ プレースホルダー 7" descr="グラフィカル ユーザー インターフェイス, アプリケーション&#10;&#10;自動的に生成された説明">
            <a:extLst>
              <a:ext uri="{FF2B5EF4-FFF2-40B4-BE49-F238E27FC236}">
                <a16:creationId xmlns:a16="http://schemas.microsoft.com/office/drawing/2014/main" id="{1CFB42AB-B275-9E41-E487-EAA68A075863}"/>
              </a:ext>
            </a:extLst>
          </p:cNvPr>
          <p:cNvPicPr>
            <a:picLocks noGrp="1" noChangeAspect="1"/>
          </p:cNvPicPr>
          <p:nvPr>
            <p:ph idx="1"/>
          </p:nvPr>
        </p:nvPicPr>
        <p:blipFill>
          <a:blip r:embed="rId2"/>
          <a:stretch>
            <a:fillRect/>
          </a:stretch>
        </p:blipFill>
        <p:spPr>
          <a:xfrm>
            <a:off x="6246939" y="1847850"/>
            <a:ext cx="5519801" cy="4351338"/>
          </a:xfrm>
        </p:spPr>
      </p:pic>
      <p:sp>
        <p:nvSpPr>
          <p:cNvPr id="4" name="日付プレースホルダー 3">
            <a:extLst>
              <a:ext uri="{FF2B5EF4-FFF2-40B4-BE49-F238E27FC236}">
                <a16:creationId xmlns:a16="http://schemas.microsoft.com/office/drawing/2014/main" id="{5BDAA03F-54F2-7E16-C864-F2477B05E8D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FECA92E-90AC-B873-90F0-F51E867A49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3030DAC-CE1D-62B0-889A-D11D7CA46588}"/>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Tree>
    <p:extLst>
      <p:ext uri="{BB962C8B-B14F-4D97-AF65-F5344CB8AC3E}">
        <p14:creationId xmlns:p14="http://schemas.microsoft.com/office/powerpoint/2010/main" val="152079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BB9D62-93D0-BFD3-B74C-06A33522C5FC}"/>
              </a:ext>
            </a:extLst>
          </p:cNvPr>
          <p:cNvSpPr>
            <a:spLocks noGrp="1"/>
          </p:cNvSpPr>
          <p:nvPr>
            <p:ph type="title"/>
          </p:nvPr>
        </p:nvSpPr>
        <p:spPr/>
        <p:txBody>
          <a:bodyPr/>
          <a:lstStyle/>
          <a:p>
            <a:r>
              <a:rPr kumimoji="1" lang="ja-JP" altLang="en-US" dirty="0"/>
              <a:t>ためしに</a:t>
            </a:r>
            <a:r>
              <a:rPr kumimoji="1" lang="en-US" altLang="ja-JP" dirty="0"/>
              <a:t>UTOL</a:t>
            </a:r>
            <a:r>
              <a:rPr kumimoji="1" lang="ja-JP" altLang="en-US" dirty="0"/>
              <a:t>にログインしてみる</a:t>
            </a:r>
          </a:p>
        </p:txBody>
      </p:sp>
      <p:sp>
        <p:nvSpPr>
          <p:cNvPr id="4" name="日付プレースホルダー 3">
            <a:extLst>
              <a:ext uri="{FF2B5EF4-FFF2-40B4-BE49-F238E27FC236}">
                <a16:creationId xmlns:a16="http://schemas.microsoft.com/office/drawing/2014/main" id="{6A275300-1B13-C043-B1DC-ED892E6BEB4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67A88C-7A96-96D0-A0D8-379C4D2756A0}"/>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64AAE226-F937-D74E-956C-2F9EF680A1C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pic>
        <p:nvPicPr>
          <p:cNvPr id="20" name="utol-login">
            <a:hlinkClick r:id="" action="ppaction://media"/>
            <a:extLst>
              <a:ext uri="{FF2B5EF4-FFF2-40B4-BE49-F238E27FC236}">
                <a16:creationId xmlns:a16="http://schemas.microsoft.com/office/drawing/2014/main" id="{C7CC3F09-ACFA-B514-3823-5721FF9E4C3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76885" y="1825625"/>
            <a:ext cx="6375415" cy="4530726"/>
          </a:xfrm>
        </p:spPr>
      </p:pic>
      <p:sp>
        <p:nvSpPr>
          <p:cNvPr id="21" name="テキスト プレースホルダー 20">
            <a:extLst>
              <a:ext uri="{FF2B5EF4-FFF2-40B4-BE49-F238E27FC236}">
                <a16:creationId xmlns:a16="http://schemas.microsoft.com/office/drawing/2014/main" id="{F7967732-7960-7607-4004-85DA66942B81}"/>
              </a:ext>
            </a:extLst>
          </p:cNvPr>
          <p:cNvSpPr>
            <a:spLocks noGrp="1"/>
          </p:cNvSpPr>
          <p:nvPr>
            <p:ph type="body" idx="4294967295"/>
          </p:nvPr>
        </p:nvSpPr>
        <p:spPr>
          <a:xfrm>
            <a:off x="320040" y="1825625"/>
            <a:ext cx="5136491" cy="4351338"/>
          </a:xfrm>
        </p:spPr>
        <p:txBody>
          <a:bodyPr/>
          <a:lstStyle/>
          <a:p>
            <a:r>
              <a:rPr lang="ja-JP" altLang="en-US" dirty="0"/>
              <a:t>注：多要素認証（後述）を設定した場合の画面です</a:t>
            </a:r>
            <a:endParaRPr kumimoji="1" lang="ja-JP" altLang="en-US" dirty="0"/>
          </a:p>
        </p:txBody>
      </p:sp>
    </p:spTree>
    <p:extLst>
      <p:ext uri="{BB962C8B-B14F-4D97-AF65-F5344CB8AC3E}">
        <p14:creationId xmlns:p14="http://schemas.microsoft.com/office/powerpoint/2010/main" val="374837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34"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F010D5"/>
                </a:solidFill>
              </a:rPr>
              <a:t>2</a:t>
            </a:r>
            <a:r>
              <a:rPr kumimoji="1" lang="ja-JP" altLang="en-US" dirty="0">
                <a:solidFill>
                  <a:srgbClr val="F010D5"/>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電話、スマホ、生体情報、専用デバイス、</a:t>
            </a:r>
            <a:r>
              <a:rPr lang="en-US" altLang="ja-JP" dirty="0"/>
              <a:t>etc.</a:t>
            </a:r>
          </a:p>
          <a:p>
            <a:r>
              <a:rPr kumimoji="1" lang="ja-JP" altLang="en-US" dirty="0"/>
              <a:t>実際問題としては</a:t>
            </a:r>
            <a:r>
              <a:rPr kumimoji="1" lang="ja-JP" altLang="en-US" dirty="0">
                <a:solidFill>
                  <a:srgbClr val="F010D5"/>
                </a:solidFill>
              </a:rPr>
              <a:t>「パスワード＋何か」</a:t>
            </a:r>
            <a:r>
              <a:rPr kumimoji="1" lang="ja-JP" altLang="en-US" dirty="0"/>
              <a:t>を使ってログインする</a:t>
            </a:r>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1149178" y="2088292"/>
            <a:ext cx="9947190" cy="3937846"/>
          </a:xfrm>
        </p:spPr>
        <p:txBody>
          <a:bodyPr>
            <a:normAutofit/>
          </a:bodyPr>
          <a:lstStyle/>
          <a:p>
            <a:r>
              <a:rPr kumimoji="1" lang="ja-JP" altLang="en-US" dirty="0"/>
              <a:t>多要素にすることでパスワードだけの状態よりも</a:t>
            </a:r>
            <a:r>
              <a:rPr kumimoji="1" lang="ja-JP" altLang="en-US" dirty="0">
                <a:solidFill>
                  <a:srgbClr val="F010D5"/>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）に対する防御</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kumimoji="1" lang="ja-JP" altLang="en-US" dirty="0">
                <a:solidFill>
                  <a:srgbClr val="00B050"/>
                </a:solidFill>
              </a:rPr>
              <a:t>バラバラなアカウントを統一</a:t>
            </a:r>
            <a:r>
              <a:rPr lang="ja-JP" altLang="en-US" dirty="0">
                <a:solidFill>
                  <a:srgbClr val="00B050"/>
                </a:solidFill>
              </a:rPr>
              <a:t>（</a:t>
            </a:r>
            <a:r>
              <a:rPr lang="en-US" altLang="ja-JP" dirty="0">
                <a:solidFill>
                  <a:srgbClr val="00B050"/>
                </a:solidFill>
              </a:rPr>
              <a:t>SSO</a:t>
            </a:r>
            <a:r>
              <a:rPr lang="ja-JP" altLang="en-US" dirty="0">
                <a:solidFill>
                  <a:srgbClr val="00B050"/>
                </a:solidFill>
              </a:rPr>
              <a:t>）</a:t>
            </a:r>
            <a:br>
              <a:rPr lang="en-US" altLang="ja-JP" dirty="0">
                <a:solidFill>
                  <a:srgbClr val="00B050"/>
                </a:solidFill>
              </a:rPr>
            </a:br>
            <a:r>
              <a:rPr lang="ja-JP" altLang="en-US" dirty="0">
                <a:solidFill>
                  <a:srgbClr val="00B050"/>
                </a:solidFill>
              </a:rPr>
              <a:t>＋それを強固に守る </a:t>
            </a:r>
            <a:br>
              <a:rPr lang="en-US" altLang="ja-JP" dirty="0">
                <a:solidFill>
                  <a:srgbClr val="00B050"/>
                </a:solidFill>
              </a:rPr>
            </a:br>
            <a:r>
              <a:rPr lang="ja-JP" altLang="en-US" dirty="0">
                <a:solidFill>
                  <a:srgbClr val="00B050"/>
                </a:solidFill>
                <a:sym typeface="Symbol" panose="05050102010706020507" pitchFamily="18" charset="2"/>
              </a:rPr>
              <a:t> </a:t>
            </a:r>
            <a:r>
              <a:rPr lang="ja-JP" altLang="en-US" dirty="0">
                <a:solidFill>
                  <a:srgbClr val="00B050"/>
                </a:solidFill>
              </a:rPr>
              <a:t>安全性と利便性を両立</a:t>
            </a:r>
            <a:endParaRPr lang="en-US" altLang="ja-JP" dirty="0">
              <a:solidFill>
                <a:srgbClr val="00B05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spTree>
    <p:extLst>
      <p:ext uri="{BB962C8B-B14F-4D97-AF65-F5344CB8AC3E}">
        <p14:creationId xmlns:p14="http://schemas.microsoft.com/office/powerpoint/2010/main" val="78234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a:t>面倒くさくないですか</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F010D5"/>
                </a:solidFill>
              </a:rPr>
              <a:t>スマホを開く</a:t>
            </a:r>
            <a:r>
              <a:rPr lang="en-US" altLang="ja-JP" dirty="0">
                <a:solidFill>
                  <a:srgbClr val="F010D5"/>
                </a:solidFill>
              </a:rPr>
              <a:t>+ α</a:t>
            </a:r>
            <a:r>
              <a:rPr lang="ja-JP" altLang="en-US" dirty="0">
                <a:solidFill>
                  <a:srgbClr val="F010D5"/>
                </a:solidFill>
              </a:rPr>
              <a:t>程度の手間</a:t>
            </a:r>
            <a:endParaRPr lang="en-US" altLang="ja-JP" dirty="0">
              <a:solidFill>
                <a:srgbClr val="F010D5"/>
              </a:solidFill>
            </a:endParaRPr>
          </a:p>
        </p:txBody>
      </p:sp>
    </p:spTree>
    <p:extLst>
      <p:ext uri="{BB962C8B-B14F-4D97-AF65-F5344CB8AC3E}">
        <p14:creationId xmlns:p14="http://schemas.microsoft.com/office/powerpoint/2010/main" val="2723674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981200" y="274638"/>
            <a:ext cx="9372600" cy="1143000"/>
          </a:xfrm>
        </p:spPr>
        <p:txBody>
          <a:bodyPr>
            <a:normAutofit/>
          </a:bodyPr>
          <a:lstStyle/>
          <a:p>
            <a:r>
              <a:rPr kumimoji="1" lang="ja-JP" altLang="en-US" dirty="0"/>
              <a:t>多要素認証の色々な方法</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119271" y="1828800"/>
            <a:ext cx="12072730" cy="5155096"/>
          </a:xfrm>
        </p:spPr>
        <p:txBody>
          <a:bodyPr>
            <a:normAutofit fontScale="92500"/>
          </a:bodyPr>
          <a:lstStyle/>
          <a:p>
            <a:r>
              <a:rPr lang="en-US" altLang="ja-JP" dirty="0">
                <a:hlinkClick r:id="rId2"/>
              </a:rPr>
              <a:t>Microsoft Authenticator</a:t>
            </a:r>
            <a:r>
              <a:rPr lang="ja-JP" altLang="en-US" dirty="0"/>
              <a:t>（携帯を開けて</a:t>
            </a:r>
            <a:r>
              <a:rPr lang="en-US" altLang="ja-JP" dirty="0"/>
              <a:t>2</a:t>
            </a:r>
            <a:r>
              <a:rPr lang="ja-JP" altLang="en-US" dirty="0"/>
              <a:t>桁の数字を入力 </a:t>
            </a:r>
            <a:r>
              <a:rPr lang="ja-JP" altLang="en-US" sz="3000" dirty="0">
                <a:solidFill>
                  <a:srgbClr val="F010D5"/>
                </a:solidFill>
              </a:rPr>
              <a:t>推奨</a:t>
            </a:r>
            <a:r>
              <a:rPr lang="en-US" altLang="ja-JP" sz="2200" dirty="0"/>
              <a:t> </a:t>
            </a:r>
            <a:r>
              <a:rPr lang="ja-JP" altLang="en-US" dirty="0"/>
              <a:t>）</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r>
              <a:rPr kumimoji="1" lang="ja-JP" altLang="en-US" dirty="0"/>
              <a:t>（</a:t>
            </a:r>
            <a:r>
              <a:rPr lang="ja-JP" altLang="en-US" dirty="0"/>
              <a:t>携帯に</a:t>
            </a:r>
            <a:r>
              <a:rPr kumimoji="1" lang="ja-JP" altLang="en-US" dirty="0"/>
              <a:t>テキストで飛んでくる</a:t>
            </a:r>
            <a:r>
              <a:rPr kumimoji="1" lang="en-US" altLang="ja-JP" dirty="0"/>
              <a:t>6</a:t>
            </a:r>
            <a:r>
              <a:rPr kumimoji="1" lang="ja-JP" altLang="en-US" dirty="0"/>
              <a:t>桁の数字）</a:t>
            </a:r>
            <a:endParaRPr kumimoji="1" lang="en-US" altLang="ja-JP" dirty="0"/>
          </a:p>
          <a:p>
            <a:r>
              <a:rPr lang="ja-JP" altLang="en-US" dirty="0"/>
              <a:t>音声電話（電話に出て</a:t>
            </a:r>
            <a:r>
              <a:rPr lang="en-US" altLang="ja-JP" dirty="0"/>
              <a:t>#</a:t>
            </a:r>
            <a:r>
              <a:rPr lang="ja-JP" altLang="en-US" dirty="0"/>
              <a:t>キーを押す</a:t>
            </a:r>
            <a:r>
              <a:rPr lang="ja-JP" altLang="en-US" sz="2200" dirty="0"/>
              <a:t>スマホがなければ意外とおススメ</a:t>
            </a:r>
            <a:r>
              <a:rPr lang="en-US" altLang="ja-JP" sz="2200" dirty="0"/>
              <a:t>? </a:t>
            </a:r>
            <a:r>
              <a:rPr lang="ja-JP" altLang="en-US" dirty="0"/>
              <a:t>）</a:t>
            </a:r>
            <a:endParaRPr lang="en-US" altLang="ja-JP" dirty="0"/>
          </a:p>
          <a:p>
            <a:pPr lvl="1"/>
            <a:r>
              <a:rPr kumimoji="1" lang="ja-JP" altLang="en-US" dirty="0">
                <a:hlinkClick r:id="rId3"/>
              </a:rPr>
              <a:t>携帯</a:t>
            </a:r>
            <a:endParaRPr kumimoji="1" lang="en-US" altLang="ja-JP" dirty="0"/>
          </a:p>
          <a:p>
            <a:pPr lvl="1"/>
            <a:r>
              <a:rPr lang="ja-JP" altLang="en-US" dirty="0">
                <a:hlinkClick r:id="rId5"/>
              </a:rPr>
              <a:t>いえでん</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en-US" altLang="ja-JP" dirty="0"/>
              <a:t>Microsoft Authenticator</a:t>
            </a:r>
            <a:r>
              <a:rPr lang="ja-JP" altLang="en-US" dirty="0"/>
              <a:t>と似てますが、</a:t>
            </a:r>
            <a:r>
              <a:rPr lang="en-US" altLang="ja-JP" dirty="0"/>
              <a:t>UTokyo Account</a:t>
            </a:r>
            <a:r>
              <a:rPr lang="ja-JP" altLang="en-US" dirty="0"/>
              <a:t>で使うには不便（</a:t>
            </a:r>
            <a:r>
              <a:rPr lang="en-US" altLang="ja-JP" dirty="0"/>
              <a:t>6</a:t>
            </a:r>
            <a:r>
              <a:rPr lang="ja-JP" altLang="en-US" dirty="0"/>
              <a:t>桁数字入力が必要）</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代表的な</a:t>
            </a:r>
            <a:r>
              <a:rPr kumimoji="1" lang="ja-JP" altLang="en-US" dirty="0"/>
              <a:t>システム一覧</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CF379F5-29C1-3B8B-A9C3-CE3547505ABA}"/>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21CDEB8-B331-AA64-4CE4-29B24BC4898F}"/>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9" name="テキスト ボックス 48">
            <a:hlinkClick r:id="rId13"/>
            <a:extLst>
              <a:ext uri="{FF2B5EF4-FFF2-40B4-BE49-F238E27FC236}">
                <a16:creationId xmlns:a16="http://schemas.microsoft.com/office/drawing/2014/main" id="{7D8D4134-BA60-E842-C4DC-6E69CEE02078}"/>
              </a:ext>
            </a:extLst>
          </p:cNvPr>
          <p:cNvSpPr txBox="1"/>
          <p:nvPr/>
        </p:nvSpPr>
        <p:spPr>
          <a:xfrm>
            <a:off x="2875299" y="4029407"/>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0" name="テキスト ボックス 49">
            <a:hlinkClick r:id="rId11"/>
            <a:extLst>
              <a:ext uri="{FF2B5EF4-FFF2-40B4-BE49-F238E27FC236}">
                <a16:creationId xmlns:a16="http://schemas.microsoft.com/office/drawing/2014/main" id="{7DB5DA41-2765-438E-95CA-5960D15184DB}"/>
              </a:ext>
            </a:extLst>
          </p:cNvPr>
          <p:cNvSpPr txBox="1"/>
          <p:nvPr/>
        </p:nvSpPr>
        <p:spPr>
          <a:xfrm>
            <a:off x="1793093" y="4397747"/>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1" name="テキスト ボックス 50">
            <a:extLst>
              <a:ext uri="{FF2B5EF4-FFF2-40B4-BE49-F238E27FC236}">
                <a16:creationId xmlns:a16="http://schemas.microsoft.com/office/drawing/2014/main" id="{A00BEF3E-2210-2768-0511-AD6061BED780}"/>
              </a:ext>
            </a:extLst>
          </p:cNvPr>
          <p:cNvSpPr txBox="1"/>
          <p:nvPr/>
        </p:nvSpPr>
        <p:spPr>
          <a:xfrm>
            <a:off x="4949759" y="4029406"/>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2" name="テキスト ボックス 51">
            <a:hlinkClick r:id="rId14"/>
            <a:extLst>
              <a:ext uri="{FF2B5EF4-FFF2-40B4-BE49-F238E27FC236}">
                <a16:creationId xmlns:a16="http://schemas.microsoft.com/office/drawing/2014/main" id="{3FEFE39E-1C3B-D359-7768-C524C4CA4272}"/>
              </a:ext>
            </a:extLst>
          </p:cNvPr>
          <p:cNvSpPr txBox="1"/>
          <p:nvPr/>
        </p:nvSpPr>
        <p:spPr>
          <a:xfrm>
            <a:off x="6300784" y="4034067"/>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3" name="テキスト ボックス 52">
            <a:hlinkClick r:id="rId15"/>
            <a:extLst>
              <a:ext uri="{FF2B5EF4-FFF2-40B4-BE49-F238E27FC236}">
                <a16:creationId xmlns:a16="http://schemas.microsoft.com/office/drawing/2014/main" id="{373E8B90-E5EB-E694-6161-3433E0D0D3E4}"/>
              </a:ext>
            </a:extLst>
          </p:cNvPr>
          <p:cNvSpPr txBox="1"/>
          <p:nvPr/>
        </p:nvSpPr>
        <p:spPr>
          <a:xfrm>
            <a:off x="7771190" y="4038135"/>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4" name="テキスト ボックス 53">
            <a:hlinkClick r:id="rId16"/>
            <a:extLst>
              <a:ext uri="{FF2B5EF4-FFF2-40B4-BE49-F238E27FC236}">
                <a16:creationId xmlns:a16="http://schemas.microsoft.com/office/drawing/2014/main" id="{C0CA25A1-F885-0612-133E-9F723BAF663E}"/>
              </a:ext>
            </a:extLst>
          </p:cNvPr>
          <p:cNvSpPr txBox="1"/>
          <p:nvPr/>
        </p:nvSpPr>
        <p:spPr>
          <a:xfrm>
            <a:off x="9424338" y="4029404"/>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5" name="テキスト ボックス 54">
            <a:hlinkClick r:id="rId17"/>
            <a:extLst>
              <a:ext uri="{FF2B5EF4-FFF2-40B4-BE49-F238E27FC236}">
                <a16:creationId xmlns:a16="http://schemas.microsoft.com/office/drawing/2014/main" id="{19D53243-B875-7AAC-8991-106A1825E169}"/>
              </a:ext>
            </a:extLst>
          </p:cNvPr>
          <p:cNvSpPr txBox="1"/>
          <p:nvPr/>
        </p:nvSpPr>
        <p:spPr>
          <a:xfrm>
            <a:off x="11602437" y="4038134"/>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6" name="テキスト ボックス 55">
            <a:hlinkClick r:id="rId18"/>
            <a:extLst>
              <a:ext uri="{FF2B5EF4-FFF2-40B4-BE49-F238E27FC236}">
                <a16:creationId xmlns:a16="http://schemas.microsoft.com/office/drawing/2014/main" id="{2C81FF65-F7AF-7F7F-DDC2-A6C6F299DBC8}"/>
              </a:ext>
            </a:extLst>
          </p:cNvPr>
          <p:cNvSpPr txBox="1"/>
          <p:nvPr/>
        </p:nvSpPr>
        <p:spPr>
          <a:xfrm>
            <a:off x="321540" y="5201990"/>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en-US" altLang="ja-JP" dirty="0">
                <a:solidFill>
                  <a:schemeClr val="bg1"/>
                </a:solidFill>
                <a:highlight>
                  <a:srgbClr val="008000"/>
                </a:highlight>
              </a:rPr>
              <a:t> u </a:t>
            </a:r>
            <a:r>
              <a:rPr lang="ja-JP" altLang="en-US" dirty="0"/>
              <a:t>から</a:t>
            </a:r>
            <a:r>
              <a:rPr lang="en-US" altLang="ja-JP" dirty="0"/>
              <a:t>utelecon</a:t>
            </a:r>
            <a:r>
              <a:rPr lang="ja-JP" altLang="en-US" dirty="0"/>
              <a:t>の説明ページへ飛べます</a:t>
            </a:r>
            <a:endParaRPr lang="en-US" altLang="ja-JP" dirty="0"/>
          </a:p>
          <a:p>
            <a:pPr lvl="1"/>
            <a:r>
              <a:rPr kumimoji="1" lang="ja-JP" altLang="en-US" dirty="0"/>
              <a:t>初めてのサインインの前に一読ください</a:t>
            </a:r>
          </a:p>
        </p:txBody>
      </p:sp>
    </p:spTree>
    <p:extLst>
      <p:ext uri="{BB962C8B-B14F-4D97-AF65-F5344CB8AC3E}">
        <p14:creationId xmlns:p14="http://schemas.microsoft.com/office/powerpoint/2010/main" val="1522770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96000" y="44625"/>
            <a:ext cx="4480498" cy="3360373"/>
          </a:xfrm>
          <a:prstGeom prst="rect">
            <a:avLst/>
          </a:prstGeom>
        </p:spPr>
      </p:pic>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530738" y="3477005"/>
            <a:ext cx="4493594" cy="3370195"/>
          </a:xfrm>
          <a:prstGeom prst="rect">
            <a:avLst/>
          </a:prstGeom>
        </p:spPr>
      </p:pic>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096000" y="3486828"/>
            <a:ext cx="4480498" cy="3360373"/>
          </a:xfrm>
          <a:prstGeom prst="rect">
            <a:avLst/>
          </a:prstGeom>
        </p:spPr>
      </p:pic>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543833" y="884717"/>
            <a:ext cx="4480498" cy="2520280"/>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493061" y="484428"/>
            <a:ext cx="3697166" cy="523220"/>
          </a:xfrm>
          <a:prstGeom prst="rect">
            <a:avLst/>
          </a:prstGeom>
          <a:noFill/>
        </p:spPr>
        <p:txBody>
          <a:bodyPr wrap="none" rtlCol="0">
            <a:spAutoFit/>
          </a:bodyPr>
          <a:lstStyle/>
          <a:p>
            <a:r>
              <a:rPr lang="en-US" altLang="ja-JP" sz="2800">
                <a:solidFill>
                  <a:schemeClr val="bg1"/>
                </a:solidFill>
                <a:highlight>
                  <a:srgbClr val="000000"/>
                </a:highlight>
              </a:rPr>
              <a:t>Microsoft</a:t>
            </a:r>
            <a:r>
              <a:rPr lang="ja-JP" altLang="en-US" sz="2800">
                <a:solidFill>
                  <a:schemeClr val="bg1"/>
                </a:solidFill>
                <a:highlight>
                  <a:srgbClr val="000000"/>
                </a:highlight>
              </a:rPr>
              <a:t> </a:t>
            </a:r>
            <a:r>
              <a:rPr lang="en-US" altLang="ja-JP" sz="2800">
                <a:solidFill>
                  <a:schemeClr val="bg1"/>
                </a:solidFill>
                <a:highlight>
                  <a:srgbClr val="000000"/>
                </a:highlight>
              </a:rPr>
              <a:t>Authenticator</a:t>
            </a:r>
            <a:endParaRPr lang="ja-JP" altLang="en-US" sz="2800">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25F7E729-9A7C-13B9-0F08-7CA242B23753}"/>
              </a:ext>
            </a:extLst>
          </p:cNvPr>
          <p:cNvSpPr txBox="1"/>
          <p:nvPr/>
        </p:nvSpPr>
        <p:spPr>
          <a:xfrm>
            <a:off x="6096000" y="89972"/>
            <a:ext cx="2188420" cy="523220"/>
          </a:xfrm>
          <a:prstGeom prst="rect">
            <a:avLst/>
          </a:prstGeom>
          <a:noFill/>
        </p:spPr>
        <p:txBody>
          <a:bodyPr wrap="none" rtlCol="0">
            <a:spAutoFit/>
          </a:bodyPr>
          <a:lstStyle/>
          <a:p>
            <a:r>
              <a:rPr lang="en-US" altLang="ja-JP" sz="2800">
                <a:solidFill>
                  <a:schemeClr val="bg1"/>
                </a:solidFill>
              </a:rPr>
              <a:t>SMS</a:t>
            </a:r>
            <a:r>
              <a:rPr lang="ja-JP" altLang="en-US" sz="2800">
                <a:solidFill>
                  <a:schemeClr val="bg1"/>
                </a:solidFill>
              </a:rPr>
              <a:t> （</a:t>
            </a:r>
            <a:r>
              <a:rPr lang="en-US" altLang="ja-JP" sz="2800">
                <a:solidFill>
                  <a:schemeClr val="bg1"/>
                </a:solidFill>
              </a:rPr>
              <a:t>6</a:t>
            </a:r>
            <a:r>
              <a:rPr lang="ja-JP" altLang="en-US" sz="2800">
                <a:solidFill>
                  <a:schemeClr val="bg1"/>
                </a:solidFill>
              </a:rPr>
              <a:t>桁）</a:t>
            </a:r>
          </a:p>
        </p:txBody>
      </p:sp>
      <p:sp>
        <p:nvSpPr>
          <p:cNvPr id="12" name="テキスト ボックス 11">
            <a:extLst>
              <a:ext uri="{FF2B5EF4-FFF2-40B4-BE49-F238E27FC236}">
                <a16:creationId xmlns:a16="http://schemas.microsoft.com/office/drawing/2014/main" id="{E944644F-5EE2-0C53-9988-943A01468C20}"/>
              </a:ext>
            </a:extLst>
          </p:cNvPr>
          <p:cNvSpPr txBox="1"/>
          <p:nvPr/>
        </p:nvSpPr>
        <p:spPr>
          <a:xfrm>
            <a:off x="1584353" y="3486827"/>
            <a:ext cx="3057247" cy="523220"/>
          </a:xfrm>
          <a:prstGeom prst="rect">
            <a:avLst/>
          </a:prstGeom>
          <a:noFill/>
        </p:spPr>
        <p:txBody>
          <a:bodyPr wrap="none" rtlCol="0">
            <a:spAutoFit/>
          </a:bodyPr>
          <a:lstStyle/>
          <a:p>
            <a:r>
              <a:rPr lang="ja-JP" altLang="en-US" sz="2800">
                <a:solidFill>
                  <a:schemeClr val="bg1"/>
                </a:solidFill>
              </a:rPr>
              <a:t>音声電話（携帯）</a:t>
            </a:r>
          </a:p>
        </p:txBody>
      </p:sp>
      <p:sp>
        <p:nvSpPr>
          <p:cNvPr id="13" name="テキスト ボックス 12">
            <a:extLst>
              <a:ext uri="{FF2B5EF4-FFF2-40B4-BE49-F238E27FC236}">
                <a16:creationId xmlns:a16="http://schemas.microsoft.com/office/drawing/2014/main" id="{828C3BA5-1459-733E-0D19-64A91148EEC3}"/>
              </a:ext>
            </a:extLst>
          </p:cNvPr>
          <p:cNvSpPr txBox="1"/>
          <p:nvPr/>
        </p:nvSpPr>
        <p:spPr>
          <a:xfrm>
            <a:off x="6096000" y="3523463"/>
            <a:ext cx="2509790" cy="523220"/>
          </a:xfrm>
          <a:prstGeom prst="rect">
            <a:avLst/>
          </a:prstGeom>
          <a:noFill/>
        </p:spPr>
        <p:txBody>
          <a:bodyPr wrap="none" rtlCol="0">
            <a:spAutoFit/>
          </a:bodyPr>
          <a:lstStyle/>
          <a:p>
            <a:r>
              <a:rPr lang="en-US" altLang="ja-JP" sz="2800">
                <a:solidFill>
                  <a:schemeClr val="bg1"/>
                </a:solidFill>
              </a:rPr>
              <a:t>Google</a:t>
            </a:r>
            <a:r>
              <a:rPr lang="ja-JP" altLang="en-US" sz="2800">
                <a:solidFill>
                  <a:schemeClr val="bg1"/>
                </a:solidFill>
              </a:rPr>
              <a:t>（</a:t>
            </a:r>
            <a:r>
              <a:rPr lang="en-US" altLang="ja-JP" sz="2800">
                <a:solidFill>
                  <a:schemeClr val="bg1"/>
                </a:solidFill>
              </a:rPr>
              <a:t>6</a:t>
            </a:r>
            <a:r>
              <a:rPr lang="ja-JP" altLang="en-US" sz="2800">
                <a:solidFill>
                  <a:schemeClr val="bg1"/>
                </a:solidFill>
              </a:rPr>
              <a:t>桁）</a:t>
            </a:r>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video>
              <p:cMediaNode vol="80000">
                <p:cTn id="3" fill="hold" display="0">
                  <p:stCondLst>
                    <p:cond delay="indefinite"/>
                  </p:stCondLst>
                </p:cTn>
                <p:tgtEl>
                  <p:spTgt spid="9"/>
                </p:tgtEl>
              </p:cMediaNode>
            </p:video>
            <p:video>
              <p:cMediaNode vol="80000">
                <p:cTn id="4" fill="hold" display="0">
                  <p:stCondLst>
                    <p:cond delay="indefinite"/>
                  </p:stCondLst>
                </p:cTn>
                <p:tgtEl>
                  <p:spTgt spid="10"/>
                </p:tgtEl>
              </p:cMediaNode>
            </p:video>
            <p:video>
              <p:cMediaNode vol="80000">
                <p:cTn id="5" fill="hold" display="0">
                  <p:stCondLst>
                    <p:cond delay="indefinite"/>
                  </p:stCondLst>
                </p:cTn>
                <p:tgtEl>
                  <p:spTgt spid="1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多要素認証を必須化して行きます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00"/>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1"/>
            <a:r>
              <a:rPr lang="en-US" altLang="ja-JP" dirty="0">
                <a:solidFill>
                  <a:srgbClr val="FF0000"/>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00"/>
                </a:solidFill>
                <a:ea typeface="メイリオ"/>
              </a:rPr>
              <a:t>本学全員必修</a:t>
            </a:r>
            <a:r>
              <a:rPr lang="ja-JP" altLang="en-US" dirty="0">
                <a:ea typeface="メイリオ"/>
              </a:rPr>
              <a:t>（「テスト受けるか、</a:t>
            </a:r>
            <a:r>
              <a:rPr lang="en-US" altLang="ja-JP" dirty="0">
                <a:ea typeface="メイリオ"/>
              </a:rPr>
              <a:t>Wi-Fi/Slack/VPN</a:t>
            </a:r>
            <a:r>
              <a:rPr lang="ja-JP" altLang="en-US" dirty="0">
                <a:ea typeface="メイリオ"/>
              </a:rPr>
              <a:t>をあきらめる」という選択ではなく）</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22</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2"/>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CB8434-132E-6234-BFB2-8F8702B6FA88}"/>
              </a:ext>
            </a:extLst>
          </p:cNvPr>
          <p:cNvSpPr>
            <a:spLocks noGrp="1"/>
          </p:cNvSpPr>
          <p:nvPr>
            <p:ph type="title"/>
          </p:nvPr>
        </p:nvSpPr>
        <p:spPr/>
        <p:txBody>
          <a:bodyPr/>
          <a:lstStyle/>
          <a:p>
            <a:r>
              <a:rPr kumimoji="1" lang="en-US" altLang="ja-JP" dirty="0"/>
              <a:t>UTokyo Wi-Fi</a:t>
            </a:r>
            <a:endParaRPr kumimoji="1" lang="ja-JP" altLang="en-US" dirty="0"/>
          </a:p>
        </p:txBody>
      </p:sp>
      <p:sp>
        <p:nvSpPr>
          <p:cNvPr id="3" name="コンテンツ プレースホルダー 2">
            <a:extLst>
              <a:ext uri="{FF2B5EF4-FFF2-40B4-BE49-F238E27FC236}">
                <a16:creationId xmlns:a16="http://schemas.microsoft.com/office/drawing/2014/main" id="{6D502359-DC59-FA82-CD31-3464C9BDF1D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B03356CD-4D67-5DF6-D6D0-A9481B89BAC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D4E2D6E-67E1-5155-F708-661C60BC89A9}"/>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551FA3D8-907B-52A7-6B84-D9C07419D528}"/>
              </a:ext>
            </a:extLst>
          </p:cNvPr>
          <p:cNvSpPr>
            <a:spLocks noGrp="1"/>
          </p:cNvSpPr>
          <p:nvPr>
            <p:ph type="sldNum" sz="quarter" idx="12"/>
          </p:nvPr>
        </p:nvSpPr>
        <p:spPr/>
        <p:txBody>
          <a:bodyPr/>
          <a:lstStyle/>
          <a:p>
            <a:fld id="{55E32C41-2E12-F042-B05A-CBC2BA75F68F}" type="slidenum">
              <a:rPr kumimoji="1" lang="ja-JP" altLang="en-US" smtClean="0"/>
              <a:t>23</a:t>
            </a:fld>
            <a:endParaRPr kumimoji="1" lang="ja-JP" altLang="en-US"/>
          </a:p>
        </p:txBody>
      </p:sp>
    </p:spTree>
    <p:extLst>
      <p:ext uri="{BB962C8B-B14F-4D97-AF65-F5344CB8AC3E}">
        <p14:creationId xmlns:p14="http://schemas.microsoft.com/office/powerpoint/2010/main" val="1319650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多要素認証いくつかの注意・罠</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kumimoji="1" lang="ja-JP" altLang="en-US"/>
              <a:t>初期設定時の罠</a:t>
            </a:r>
            <a:endParaRPr kumimoji="1" lang="en-US" altLang="ja-JP"/>
          </a:p>
          <a:p>
            <a:r>
              <a:rPr lang="ja-JP" altLang="en-US"/>
              <a:t>スマホ買い替え</a:t>
            </a:r>
            <a:endParaRPr lang="en-US" altLang="ja-JP"/>
          </a:p>
          <a:p>
            <a:r>
              <a:rPr kumimoji="1" lang="ja-JP" altLang="en-US"/>
              <a:t>スマホ・携帯電話を持っていない（持たない主義）</a:t>
            </a:r>
            <a:endParaRPr kumimoji="1" lang="en-US" altLang="ja-JP"/>
          </a:p>
          <a:p>
            <a:r>
              <a:rPr lang="ja-JP" altLang="en-US"/>
              <a:t>海外出張</a:t>
            </a:r>
            <a:endParaRPr lang="en-US" altLang="ja-JP"/>
          </a:p>
          <a:p>
            <a:r>
              <a:rPr lang="ja-JP" altLang="en-US"/>
              <a:t>携帯会社の通信障害</a:t>
            </a:r>
            <a:endParaRPr kumimoji="1" lang="ja-JP" altLang="en-US"/>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spTree>
    <p:extLst>
      <p:ext uri="{BB962C8B-B14F-4D97-AF65-F5344CB8AC3E}">
        <p14:creationId xmlns:p14="http://schemas.microsoft.com/office/powerpoint/2010/main" val="3073993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FA7D7-1331-DA7A-3625-55FAAABD9442}"/>
              </a:ext>
            </a:extLst>
          </p:cNvPr>
          <p:cNvSpPr>
            <a:spLocks noGrp="1"/>
          </p:cNvSpPr>
          <p:nvPr>
            <p:ph type="title"/>
          </p:nvPr>
        </p:nvSpPr>
        <p:spPr/>
        <p:txBody>
          <a:bodyPr/>
          <a:lstStyle/>
          <a:p>
            <a:r>
              <a:rPr kumimoji="1" lang="ja-JP" altLang="en-US"/>
              <a:t>初期設定時の罠</a:t>
            </a:r>
          </a:p>
        </p:txBody>
      </p:sp>
      <p:sp>
        <p:nvSpPr>
          <p:cNvPr id="3" name="コンテンツ プレースホルダー 2">
            <a:extLst>
              <a:ext uri="{FF2B5EF4-FFF2-40B4-BE49-F238E27FC236}">
                <a16:creationId xmlns:a16="http://schemas.microsoft.com/office/drawing/2014/main" id="{B1E2E17C-9DE9-A0E4-1728-0EB02328D84B}"/>
              </a:ext>
            </a:extLst>
          </p:cNvPr>
          <p:cNvSpPr>
            <a:spLocks noGrp="1"/>
          </p:cNvSpPr>
          <p:nvPr>
            <p:ph idx="1"/>
          </p:nvPr>
        </p:nvSpPr>
        <p:spPr>
          <a:xfrm>
            <a:off x="667265" y="1804086"/>
            <a:ext cx="11022227" cy="4552264"/>
          </a:xfrm>
        </p:spPr>
        <p:txBody>
          <a:bodyPr>
            <a:normAutofit fontScale="92500"/>
          </a:bodyPr>
          <a:lstStyle/>
          <a:p>
            <a:r>
              <a:rPr kumimoji="1" lang="ja-JP" altLang="en-US">
                <a:hlinkClick r:id="rId2"/>
              </a:rPr>
              <a:t>初期設定</a:t>
            </a:r>
            <a:r>
              <a:rPr kumimoji="1" lang="ja-JP" altLang="en-US"/>
              <a:t>は以下をやる必要がある</a:t>
            </a:r>
            <a:endParaRPr kumimoji="1" lang="en-US" altLang="ja-JP"/>
          </a:p>
          <a:p>
            <a:pPr lvl="1"/>
            <a:r>
              <a:rPr kumimoji="1" lang="en-US" altLang="ja-JP"/>
              <a:t>(a) </a:t>
            </a:r>
            <a:r>
              <a:rPr kumimoji="1" lang="ja-JP" altLang="en-US"/>
              <a:t>本人確認方法</a:t>
            </a:r>
            <a:r>
              <a:rPr lang="ja-JP" altLang="en-US"/>
              <a:t>（アプリ</a:t>
            </a:r>
            <a:r>
              <a:rPr kumimoji="1" lang="ja-JP" altLang="en-US"/>
              <a:t>？</a:t>
            </a:r>
            <a:r>
              <a:rPr kumimoji="1" lang="en-US" altLang="ja-JP"/>
              <a:t>SMS</a:t>
            </a:r>
            <a:r>
              <a:rPr kumimoji="1" lang="ja-JP" altLang="en-US"/>
              <a:t>？家電？）設定</a:t>
            </a:r>
            <a:endParaRPr kumimoji="1" lang="en-US" altLang="ja-JP"/>
          </a:p>
          <a:p>
            <a:pPr lvl="1"/>
            <a:r>
              <a:rPr lang="en-US" altLang="ja-JP"/>
              <a:t>(b)</a:t>
            </a:r>
            <a:r>
              <a:rPr lang="ja-JP" altLang="en-US">
                <a:solidFill>
                  <a:srgbClr val="F010D5"/>
                </a:solidFill>
              </a:rPr>
              <a:t>「多要素認証</a:t>
            </a:r>
            <a:r>
              <a:rPr lang="en-US" altLang="ja-JP">
                <a:solidFill>
                  <a:srgbClr val="F010D5"/>
                </a:solidFill>
              </a:rPr>
              <a:t>ON</a:t>
            </a:r>
            <a:r>
              <a:rPr lang="ja-JP" altLang="en-US">
                <a:solidFill>
                  <a:srgbClr val="F010D5"/>
                </a:solidFill>
              </a:rPr>
              <a:t>」というフラグ</a:t>
            </a:r>
            <a:r>
              <a:rPr lang="ja-JP" altLang="en-US"/>
              <a:t>の設定</a:t>
            </a:r>
            <a:endParaRPr lang="en-US" altLang="ja-JP"/>
          </a:p>
          <a:p>
            <a:pPr lvl="1"/>
            <a:r>
              <a:rPr lang="en-US" altLang="ja-JP"/>
              <a:t>(c) </a:t>
            </a:r>
            <a:r>
              <a:rPr lang="ja-JP" altLang="en-US"/>
              <a:t>（最大）</a:t>
            </a:r>
            <a:r>
              <a:rPr lang="en-US" altLang="ja-JP">
                <a:solidFill>
                  <a:srgbClr val="F010D5"/>
                </a:solidFill>
              </a:rPr>
              <a:t>40</a:t>
            </a:r>
            <a:r>
              <a:rPr lang="ja-JP" altLang="en-US">
                <a:solidFill>
                  <a:srgbClr val="F010D5"/>
                </a:solidFill>
              </a:rPr>
              <a:t>分</a:t>
            </a:r>
            <a:r>
              <a:rPr lang="ja-JP" altLang="en-US"/>
              <a:t>待つ</a:t>
            </a:r>
            <a:endParaRPr lang="en-US" altLang="ja-JP"/>
          </a:p>
          <a:p>
            <a:r>
              <a:rPr lang="en-US" altLang="ja-JP"/>
              <a:t>(a)</a:t>
            </a:r>
            <a:r>
              <a:rPr lang="ja-JP" altLang="en-US"/>
              <a:t>を終えて</a:t>
            </a:r>
            <a:r>
              <a:rPr lang="en-US" altLang="ja-JP">
                <a:solidFill>
                  <a:srgbClr val="F010D5"/>
                </a:solidFill>
              </a:rPr>
              <a:t>(b)</a:t>
            </a:r>
            <a:r>
              <a:rPr lang="ja-JP" altLang="en-US">
                <a:solidFill>
                  <a:srgbClr val="F010D5"/>
                </a:solidFill>
              </a:rPr>
              <a:t> を忘れてしまうケース</a:t>
            </a:r>
            <a:r>
              <a:rPr lang="ja-JP" altLang="en-US"/>
              <a:t>が多発</a:t>
            </a:r>
            <a:endParaRPr lang="en-US" altLang="ja-JP"/>
          </a:p>
          <a:p>
            <a:pPr lvl="1"/>
            <a:r>
              <a:rPr lang="ja-JP" altLang="en-US"/>
              <a:t>忘れると多要素認証が必須のサービス（</a:t>
            </a:r>
            <a:r>
              <a:rPr lang="en-US" altLang="ja-JP"/>
              <a:t>UTokyo VPN, UTokyo Slack</a:t>
            </a:r>
            <a:r>
              <a:rPr lang="ja-JP" altLang="en-US"/>
              <a:t>）アクセス時に「サービスを利用する権限がない」旨のエラー</a:t>
            </a:r>
            <a:endParaRPr lang="en-US" altLang="ja-JP"/>
          </a:p>
          <a:p>
            <a:r>
              <a:rPr lang="ja-JP" altLang="en-US" b="1"/>
              <a:t>初期設定ページに従い最後</a:t>
            </a:r>
            <a:r>
              <a:rPr lang="en-US" altLang="ja-JP" b="1"/>
              <a:t>(b)</a:t>
            </a:r>
            <a:r>
              <a:rPr lang="ja-JP" altLang="en-US" b="1"/>
              <a:t>までやり遂げてください</a:t>
            </a:r>
            <a:endParaRPr lang="en-US" altLang="ja-JP" b="1"/>
          </a:p>
        </p:txBody>
      </p:sp>
      <p:sp>
        <p:nvSpPr>
          <p:cNvPr id="4" name="日付プレースホルダー 3">
            <a:extLst>
              <a:ext uri="{FF2B5EF4-FFF2-40B4-BE49-F238E27FC236}">
                <a16:creationId xmlns:a16="http://schemas.microsoft.com/office/drawing/2014/main" id="{4CE7CC6B-4FC2-75BB-3260-4B1F9E6B748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0E35CA88-6564-ECD3-A1EF-6503B955065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4429563-9828-8F11-B248-1C00603F0221}"/>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spTree>
    <p:extLst>
      <p:ext uri="{BB962C8B-B14F-4D97-AF65-F5344CB8AC3E}">
        <p14:creationId xmlns:p14="http://schemas.microsoft.com/office/powerpoint/2010/main" val="384207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92675" y="2012949"/>
            <a:ext cx="12006649" cy="4525963"/>
          </a:xfrm>
        </p:spPr>
        <p:txBody>
          <a:bodyPr>
            <a:normAutofit/>
          </a:bodyPr>
          <a:lstStyle/>
          <a:p>
            <a:r>
              <a:rPr kumimoji="1" lang="ja-JP" altLang="en-US"/>
              <a:t>アプリ（</a:t>
            </a:r>
            <a:r>
              <a:rPr kumimoji="1" lang="en-US" altLang="ja-JP"/>
              <a:t>Microsoft</a:t>
            </a:r>
            <a:r>
              <a:rPr lang="ja-JP" altLang="en-US"/>
              <a:t> </a:t>
            </a:r>
            <a:r>
              <a:rPr kumimoji="1" lang="en-US" altLang="ja-JP"/>
              <a:t>Authenticator, Google</a:t>
            </a:r>
            <a:r>
              <a:rPr kumimoji="1" lang="ja-JP" altLang="en-US"/>
              <a:t>認証アプリ）の設定はスマホを</a:t>
            </a:r>
            <a:r>
              <a:rPr kumimoji="1" lang="ja-JP" altLang="en-US">
                <a:solidFill>
                  <a:srgbClr val="F010D5"/>
                </a:solidFill>
              </a:rPr>
              <a:t>買い替えると引き継がれない</a:t>
            </a:r>
            <a:endParaRPr kumimoji="1" lang="en-US" altLang="ja-JP">
              <a:solidFill>
                <a:srgbClr val="F010D5"/>
              </a:solidFill>
            </a:endParaRPr>
          </a:p>
          <a:p>
            <a:r>
              <a:rPr lang="ja-JP" altLang="en-US"/>
              <a:t>本人確認方法が</a:t>
            </a:r>
            <a:r>
              <a:rPr lang="ja-JP" altLang="en-US">
                <a:solidFill>
                  <a:srgbClr val="F010D5"/>
                </a:solidFill>
              </a:rPr>
              <a:t>アプリ「だけ」だとそこで詰んで</a:t>
            </a:r>
            <a:r>
              <a:rPr lang="ja-JP" altLang="en-US"/>
              <a:t>しまう</a:t>
            </a:r>
            <a:r>
              <a:rPr lang="en-US" altLang="ja-JP"/>
              <a:t>!</a:t>
            </a:r>
            <a:endParaRPr kumimoji="1" lang="en-US" altLang="ja-JP"/>
          </a:p>
          <a:p>
            <a:r>
              <a:rPr kumimoji="1" lang="ja-JP" altLang="en-US"/>
              <a:t>対策</a:t>
            </a:r>
            <a:endParaRPr kumimoji="1" lang="en-US" altLang="ja-JP"/>
          </a:p>
          <a:p>
            <a:pPr lvl="1"/>
            <a:r>
              <a:rPr kumimoji="1" lang="ja-JP" altLang="en-US">
                <a:solidFill>
                  <a:srgbClr val="00B050"/>
                </a:solidFill>
              </a:rPr>
              <a:t>本人確認方法をもう一つ（電話など）</a:t>
            </a:r>
            <a:r>
              <a:rPr kumimoji="1" lang="ja-JP" altLang="en-US"/>
              <a:t>登録する</a:t>
            </a:r>
            <a:endParaRPr kumimoji="1" lang="en-US" altLang="ja-JP"/>
          </a:p>
          <a:p>
            <a:pPr lvl="1"/>
            <a:r>
              <a:rPr kumimoji="1" lang="ja-JP" altLang="en-US"/>
              <a:t>アプリの設定は</a:t>
            </a:r>
            <a:r>
              <a:rPr kumimoji="1" lang="ja-JP" altLang="en-US">
                <a:hlinkClick r:id="rId2"/>
              </a:rPr>
              <a:t>設定ページ</a:t>
            </a:r>
            <a:r>
              <a:rPr kumimoji="1" lang="ja-JP" altLang="en-US"/>
              <a:t>で一旦消してやり直す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a:t>スマホ</a:t>
            </a:r>
            <a:r>
              <a:rPr lang="ja-JP" altLang="en-US"/>
              <a:t>や</a:t>
            </a:r>
            <a:r>
              <a:rPr kumimoji="1" lang="ja-JP" altLang="en-US"/>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966912"/>
            <a:ext cx="11553568" cy="4525963"/>
          </a:xfrm>
        </p:spPr>
        <p:txBody>
          <a:bodyPr>
            <a:normAutofit fontScale="92500" lnSpcReduction="10000"/>
          </a:bodyPr>
          <a:lstStyle/>
          <a:p>
            <a:r>
              <a:rPr kumimoji="1" lang="ja-JP" altLang="en-US"/>
              <a:t>多要素認証専用に以下いずれか</a:t>
            </a:r>
            <a:r>
              <a:rPr lang="ja-JP" altLang="en-US"/>
              <a:t>をご検討ください</a:t>
            </a:r>
            <a:endParaRPr kumimoji="1" lang="en-US" altLang="ja-JP"/>
          </a:p>
          <a:p>
            <a:pPr lvl="1"/>
            <a:r>
              <a:rPr lang="ja-JP" altLang="en-US" sz="1700">
                <a:hlinkClick r:id="rId3"/>
              </a:rPr>
              <a:t>大学貸し出し</a:t>
            </a:r>
            <a:r>
              <a:rPr lang="ja-JP" altLang="en-US" b="1"/>
              <a:t>ガラ</a:t>
            </a:r>
            <a:r>
              <a:rPr kumimoji="1" lang="ja-JP" altLang="en-US" b="1"/>
              <a:t>携電話</a:t>
            </a:r>
            <a:endParaRPr kumimoji="1" lang="en-US" altLang="ja-JP"/>
          </a:p>
          <a:p>
            <a:pPr lvl="1"/>
            <a:r>
              <a:rPr lang="ja-JP" altLang="en-US" sz="1700">
                <a:hlinkClick r:id="rId4"/>
              </a:rPr>
              <a:t>大学貸し出し</a:t>
            </a:r>
            <a:r>
              <a:rPr lang="ja-JP" altLang="en-US" b="1"/>
              <a:t>専用ハードウェアトークン</a:t>
            </a:r>
            <a:endParaRPr lang="en-US" altLang="ja-JP" b="1"/>
          </a:p>
          <a:p>
            <a:pPr lvl="2"/>
            <a:r>
              <a:rPr lang="ja-JP" altLang="en-US"/>
              <a:t>購入すると</a:t>
            </a:r>
            <a:r>
              <a:rPr lang="en-US" altLang="ja-JP"/>
              <a:t>10000</a:t>
            </a:r>
            <a:r>
              <a:rPr lang="ja-JP" altLang="en-US"/>
              <a:t>円</a:t>
            </a:r>
            <a:r>
              <a:rPr lang="en-US" altLang="ja-JP"/>
              <a:t>/</a:t>
            </a:r>
            <a:r>
              <a:rPr lang="ja-JP" altLang="en-US"/>
              <a:t>台程度。費用負担方式検討中</a:t>
            </a:r>
            <a:endParaRPr lang="en-US" altLang="ja-JP"/>
          </a:p>
          <a:p>
            <a:pPr lvl="1"/>
            <a:r>
              <a:rPr kumimoji="1" lang="ja-JP" altLang="en-US" b="1"/>
              <a:t>専用セキュリティキー</a:t>
            </a:r>
            <a:r>
              <a:rPr kumimoji="1" lang="ja-JP" altLang="en-US"/>
              <a:t> </a:t>
            </a:r>
            <a:r>
              <a:rPr kumimoji="1" lang="en-US" altLang="ja-JP">
                <a:hlinkClick r:id="rId5"/>
              </a:rPr>
              <a:t>YubiKey</a:t>
            </a:r>
            <a:endParaRPr kumimoji="1" lang="en-US" altLang="ja-JP"/>
          </a:p>
          <a:p>
            <a:pPr lvl="2"/>
            <a:r>
              <a:rPr lang="en-US" altLang="ja-JP"/>
              <a:t>USB</a:t>
            </a:r>
            <a:r>
              <a:rPr lang="ja-JP" altLang="en-US"/>
              <a:t>ポートに刺すか近接無線通信（</a:t>
            </a:r>
            <a:r>
              <a:rPr lang="en-US" altLang="ja-JP"/>
              <a:t>NFC</a:t>
            </a:r>
            <a:r>
              <a:rPr lang="ja-JP" altLang="en-US"/>
              <a:t>）で</a:t>
            </a:r>
            <a:r>
              <a:rPr lang="en-US" altLang="ja-JP"/>
              <a:t>PC</a:t>
            </a:r>
            <a:r>
              <a:rPr lang="ja-JP" altLang="en-US"/>
              <a:t>と接続</a:t>
            </a:r>
            <a:endParaRPr lang="en-US" altLang="ja-JP"/>
          </a:p>
          <a:p>
            <a:pPr lvl="2"/>
            <a:r>
              <a:rPr kumimoji="1" lang="ja-JP" altLang="en-US"/>
              <a:t>自費購入下さい（</a:t>
            </a:r>
            <a:r>
              <a:rPr kumimoji="1" lang="en-US" altLang="ja-JP"/>
              <a:t>Amazon</a:t>
            </a:r>
            <a:r>
              <a:rPr kumimoji="1" lang="ja-JP" altLang="en-US"/>
              <a:t>など）</a:t>
            </a:r>
            <a:endParaRPr kumimoji="1" lang="en-US" altLang="ja-JP"/>
          </a:p>
          <a:p>
            <a:pPr lvl="2"/>
            <a:r>
              <a:rPr kumimoji="1" lang="ja-JP" altLang="en-US">
                <a:hlinkClick r:id="rId6"/>
              </a:rPr>
              <a:t>設定方法案内</a:t>
            </a:r>
            <a:endParaRPr kumimoji="1" lang="ja-JP" altLang="en-US"/>
          </a:p>
          <a:p>
            <a:pPr lvl="1"/>
            <a:r>
              <a:rPr lang="ja-JP" altLang="en-US" b="1"/>
              <a:t>固定電話</a:t>
            </a:r>
            <a:r>
              <a:rPr lang="en-US" altLang="ja-JP" b="1"/>
              <a:t>x2</a:t>
            </a:r>
            <a:r>
              <a:rPr lang="ja-JP" altLang="en-US"/>
              <a:t>（いえでんと職場電話）</a:t>
            </a:r>
            <a:endParaRPr lang="en-US" altLang="ja-JP"/>
          </a:p>
          <a:p>
            <a:pPr lvl="2"/>
            <a:r>
              <a:rPr lang="ja-JP" altLang="en-US"/>
              <a:t>出張時に困るので結局持ち歩ける方法を推奨</a:t>
            </a:r>
            <a:endParaRPr lang="en-US" altLang="ja-JP"/>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99305" y="3601529"/>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996741" y="2766610"/>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a:solidFill>
                  <a:srgbClr val="F010D5"/>
                </a:solidFill>
              </a:rPr>
              <a:t>NG</a:t>
            </a:r>
            <a:r>
              <a:rPr lang="ja-JP" altLang="en-US">
                <a:solidFill>
                  <a:srgbClr val="F010D5"/>
                </a:solidFill>
              </a:rPr>
              <a:t> </a:t>
            </a:r>
            <a:r>
              <a:rPr kumimoji="1" lang="ja-JP" altLang="en-US"/>
              <a:t>固定電話（職場・いえ）だけだと</a:t>
            </a:r>
            <a:endParaRPr kumimoji="1" lang="en-US" altLang="ja-JP"/>
          </a:p>
          <a:p>
            <a:r>
              <a:rPr kumimoji="1" lang="en-US" altLang="ja-JP">
                <a:solidFill>
                  <a:srgbClr val="00B050"/>
                </a:solidFill>
              </a:rPr>
              <a:t>OK</a:t>
            </a:r>
            <a:r>
              <a:rPr kumimoji="1" lang="en-US" altLang="ja-JP"/>
              <a:t> </a:t>
            </a:r>
            <a:r>
              <a:rPr kumimoji="1" lang="ja-JP" altLang="en-US"/>
              <a:t>持ち歩き型の道具</a:t>
            </a:r>
            <a:endParaRPr kumimoji="1" lang="en-US" altLang="ja-JP"/>
          </a:p>
          <a:p>
            <a:pPr lvl="1"/>
            <a:r>
              <a:rPr kumimoji="1" lang="ja-JP" altLang="en-US"/>
              <a:t>自分のスマホ（</a:t>
            </a:r>
            <a:r>
              <a:rPr kumimoji="1" lang="en-US" altLang="ja-JP"/>
              <a:t>※</a:t>
            </a:r>
            <a:r>
              <a:rPr kumimoji="1" lang="ja-JP" altLang="en-US"/>
              <a:t>）</a:t>
            </a:r>
            <a:endParaRPr kumimoji="1" lang="en-US" altLang="ja-JP"/>
          </a:p>
          <a:p>
            <a:pPr lvl="1"/>
            <a:r>
              <a:rPr kumimoji="1" lang="ja-JP" altLang="en-US"/>
              <a:t>大学貸し出しガラ携（</a:t>
            </a:r>
            <a:r>
              <a:rPr kumimoji="1" lang="en-US" altLang="ja-JP"/>
              <a:t>※</a:t>
            </a:r>
            <a:r>
              <a:rPr kumimoji="1" lang="ja-JP" altLang="en-US"/>
              <a:t>）</a:t>
            </a:r>
            <a:endParaRPr lang="en-US" altLang="ja-JP"/>
          </a:p>
          <a:p>
            <a:pPr lvl="1"/>
            <a:r>
              <a:rPr kumimoji="1" lang="ja-JP" altLang="en-US"/>
              <a:t>専用ハードウェアトークン</a:t>
            </a:r>
            <a:endParaRPr kumimoji="1" lang="en-US" altLang="ja-JP"/>
          </a:p>
          <a:p>
            <a:pPr lvl="1"/>
            <a:r>
              <a:rPr lang="ja-JP" altLang="en-US"/>
              <a:t>専用セキュリティキー</a:t>
            </a:r>
            <a:endParaRPr lang="en-US" altLang="ja-JP"/>
          </a:p>
          <a:p>
            <a:r>
              <a:rPr kumimoji="1" lang="ja-JP" altLang="en-US"/>
              <a:t>（</a:t>
            </a:r>
            <a:r>
              <a:rPr kumimoji="1" lang="en-US" altLang="ja-JP"/>
              <a:t>※</a:t>
            </a:r>
            <a:r>
              <a:rPr kumimoji="1" lang="ja-JP" altLang="en-US"/>
              <a:t>）海外出張時はローミングサービスが通じている場合</a:t>
            </a:r>
            <a:endParaRPr kumimoji="1" lang="en-US" altLang="ja-JP"/>
          </a:p>
          <a:p>
            <a:pPr lvl="1"/>
            <a:r>
              <a:rPr lang="ja-JP" altLang="en-US"/>
              <a:t>大学ガラ携については</a:t>
            </a:r>
            <a:r>
              <a:rPr lang="en-US" altLang="ja-JP">
                <a:hlinkClick r:id="rId2"/>
              </a:rPr>
              <a:t>Softbank</a:t>
            </a:r>
            <a:r>
              <a:rPr lang="ja-JP" altLang="en-US">
                <a:hlinkClick r:id="rId2"/>
              </a:rPr>
              <a:t>のページ</a:t>
            </a:r>
            <a:r>
              <a:rPr lang="ja-JP" altLang="en-US"/>
              <a:t>で機種＝</a:t>
            </a:r>
            <a:r>
              <a:rPr lang="en-US" altLang="ja-JP" b="1"/>
              <a:t>Kyocera DINGO</a:t>
            </a:r>
            <a:r>
              <a:rPr lang="ja-JP" altLang="en-US" b="1"/>
              <a:t>ケータイ</a:t>
            </a:r>
            <a:r>
              <a:rPr lang="en-US" altLang="ja-JP" b="1"/>
              <a:t> for Biz</a:t>
            </a:r>
            <a:r>
              <a:rPr lang="en-US" altLang="ja-JP"/>
              <a:t> </a:t>
            </a:r>
            <a:r>
              <a:rPr lang="ja-JP" altLang="en-US"/>
              <a:t>で確認ください</a:t>
            </a:r>
            <a:endParaRPr kumimoji="1" lang="ja-JP" altLang="en-US"/>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a:solidFill>
                  <a:srgbClr val="F010D5"/>
                </a:solidFill>
              </a:rPr>
              <a:t>NG</a:t>
            </a:r>
            <a:r>
              <a:rPr lang="en-US" altLang="ja-JP"/>
              <a:t> </a:t>
            </a:r>
            <a:r>
              <a:rPr lang="ja-JP" altLang="en-US"/>
              <a:t>ショートメッセージ</a:t>
            </a:r>
            <a:endParaRPr lang="en-US" altLang="ja-JP"/>
          </a:p>
          <a:p>
            <a:r>
              <a:rPr lang="en-US" altLang="ja-JP">
                <a:solidFill>
                  <a:srgbClr val="F010D5"/>
                </a:solidFill>
              </a:rPr>
              <a:t>NG</a:t>
            </a:r>
            <a:r>
              <a:rPr lang="en-US" altLang="ja-JP"/>
              <a:t> Microsoft Authenticator</a:t>
            </a:r>
            <a:r>
              <a:rPr lang="ja-JP" altLang="en-US"/>
              <a:t>の</a:t>
            </a:r>
            <a:r>
              <a:rPr lang="en-US" altLang="ja-JP">
                <a:solidFill>
                  <a:srgbClr val="F010D5"/>
                </a:solidFill>
              </a:rPr>
              <a:t>2</a:t>
            </a:r>
            <a:r>
              <a:rPr lang="ja-JP" altLang="en-US">
                <a:solidFill>
                  <a:srgbClr val="F010D5"/>
                </a:solidFill>
              </a:rPr>
              <a:t>桁を入力</a:t>
            </a:r>
            <a:r>
              <a:rPr lang="ja-JP" altLang="en-US"/>
              <a:t>する方法</a:t>
            </a:r>
            <a:endParaRPr lang="en-US" altLang="ja-JP"/>
          </a:p>
          <a:p>
            <a:pPr lvl="1"/>
            <a:r>
              <a:rPr lang="ja-JP" altLang="en-US"/>
              <a:t>通知が届かなくなるため</a:t>
            </a:r>
            <a:endParaRPr lang="en-US" altLang="ja-JP"/>
          </a:p>
          <a:p>
            <a:r>
              <a:rPr lang="en-US" altLang="ja-JP">
                <a:solidFill>
                  <a:srgbClr val="F010D5"/>
                </a:solidFill>
              </a:rPr>
              <a:t>OK</a:t>
            </a:r>
            <a:r>
              <a:rPr lang="en-US" altLang="ja-JP"/>
              <a:t> </a:t>
            </a:r>
            <a:r>
              <a:rPr lang="ja-JP" altLang="en-US"/>
              <a:t>音声電話</a:t>
            </a:r>
            <a:endParaRPr lang="en-US" altLang="ja-JP"/>
          </a:p>
          <a:p>
            <a:pPr lvl="1"/>
            <a:r>
              <a:rPr lang="ja-JP" altLang="en-US"/>
              <a:t>音声通信が生きている前提</a:t>
            </a:r>
            <a:endParaRPr lang="en-US" altLang="ja-JP"/>
          </a:p>
          <a:p>
            <a:r>
              <a:rPr lang="en-US" altLang="ja-JP">
                <a:solidFill>
                  <a:srgbClr val="00B050"/>
                </a:solidFill>
              </a:rPr>
              <a:t>OK</a:t>
            </a:r>
            <a:r>
              <a:rPr lang="en-US" altLang="ja-JP"/>
              <a:t> 6</a:t>
            </a:r>
            <a:r>
              <a:rPr lang="ja-JP" altLang="en-US"/>
              <a:t>桁を入力する方式（通常、通信は不要）</a:t>
            </a:r>
            <a:endParaRPr lang="en-US" altLang="ja-JP">
              <a:hlinkClick r:id="rId2"/>
            </a:endParaRPr>
          </a:p>
          <a:p>
            <a:pPr lvl="1"/>
            <a:r>
              <a:rPr lang="ja-JP" altLang="en-US"/>
              <a:t>専用ハードウェアトークン、セキュリティキー</a:t>
            </a:r>
            <a:endParaRPr lang="en-US" altLang="ja-JP"/>
          </a:p>
          <a:p>
            <a:pPr lvl="1"/>
            <a:r>
              <a:rPr lang="en-US" altLang="ja-JP">
                <a:hlinkClick r:id="rId2"/>
              </a:rPr>
              <a:t>Google</a:t>
            </a:r>
            <a:r>
              <a:rPr lang="ja-JP" altLang="en-US">
                <a:hlinkClick r:id="rId2"/>
              </a:rPr>
              <a:t>認証システム</a:t>
            </a:r>
            <a:endParaRPr lang="en-US" altLang="ja-JP"/>
          </a:p>
          <a:p>
            <a:pPr lvl="1"/>
            <a:r>
              <a:rPr lang="ja-JP" altLang="en-US"/>
              <a:t>実は</a:t>
            </a:r>
            <a:r>
              <a:rPr lang="en-US" altLang="ja-JP">
                <a:hlinkClick r:id="rId3"/>
              </a:rPr>
              <a:t>Microsoft Authenticator</a:t>
            </a:r>
            <a:r>
              <a:rPr lang="ja-JP" altLang="en-US">
                <a:hlinkClick r:id="rId3"/>
              </a:rPr>
              <a:t>も</a:t>
            </a:r>
            <a:r>
              <a:rPr lang="en-US" altLang="ja-JP">
                <a:hlinkClick r:id="rId3"/>
              </a:rPr>
              <a:t>6</a:t>
            </a:r>
            <a:r>
              <a:rPr lang="ja-JP" altLang="en-US">
                <a:hlinkClick r:id="rId3"/>
              </a:rPr>
              <a:t>桁入力方式</a:t>
            </a:r>
            <a:r>
              <a:rPr lang="ja-JP" altLang="en-US"/>
              <a:t>がある（</a:t>
            </a:r>
            <a:r>
              <a:rPr lang="ja-JP" altLang="en-US">
                <a:hlinkClick r:id="rId4"/>
              </a:rPr>
              <a:t>動画</a:t>
            </a:r>
            <a:r>
              <a:rPr lang="ja-JP" altLang="en-US"/>
              <a:t>）</a:t>
            </a:r>
            <a:endParaRPr lang="en-US" altLang="ja-JP"/>
          </a:p>
          <a:p>
            <a:pPr lvl="2"/>
            <a:r>
              <a:rPr lang="ja-JP" altLang="en-US"/>
              <a:t>スマホで</a:t>
            </a:r>
            <a:r>
              <a:rPr lang="en-US" altLang="ja-JP"/>
              <a:t>Microsoft Authenticator</a:t>
            </a:r>
            <a:r>
              <a:rPr lang="ja-JP" altLang="en-US"/>
              <a:t>をタップして起動</a:t>
            </a:r>
            <a:endParaRPr lang="en-US" altLang="ja-JP"/>
          </a:p>
          <a:p>
            <a:pPr lvl="2"/>
            <a:r>
              <a:rPr lang="en-US" altLang="ja-JP"/>
              <a:t>The University of Tokyo</a:t>
            </a:r>
            <a:r>
              <a:rPr lang="ja-JP" altLang="en-US"/>
              <a:t>を選択、</a:t>
            </a:r>
            <a:r>
              <a:rPr lang="en-US" altLang="ja-JP"/>
              <a:t>6</a:t>
            </a:r>
            <a:r>
              <a:rPr lang="ja-JP" altLang="en-US"/>
              <a:t>桁を表示</a:t>
            </a:r>
            <a:endParaRPr lang="en-US" altLang="ja-JP"/>
          </a:p>
          <a:p>
            <a:pPr lvl="2"/>
            <a:endParaRPr lang="en-US" altLang="ja-JP"/>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A571-0E77-E11A-8316-307C3CB333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570C053-FEE1-FF9E-332E-1B21AAC2163A}"/>
              </a:ext>
            </a:extLst>
          </p:cNvPr>
          <p:cNvSpPr>
            <a:spLocks noGrp="1"/>
          </p:cNvSpPr>
          <p:nvPr>
            <p:ph type="title"/>
          </p:nvPr>
        </p:nvSpPr>
        <p:spPr/>
        <p:txBody>
          <a:bodyPr/>
          <a:lstStyle/>
          <a:p>
            <a:r>
              <a:rPr kumimoji="1" lang="ja-JP" altLang="en-US" dirty="0"/>
              <a:t>システム概説</a:t>
            </a:r>
          </a:p>
        </p:txBody>
      </p:sp>
      <p:sp>
        <p:nvSpPr>
          <p:cNvPr id="4" name="日付プレースホルダー 3">
            <a:extLst>
              <a:ext uri="{FF2B5EF4-FFF2-40B4-BE49-F238E27FC236}">
                <a16:creationId xmlns:a16="http://schemas.microsoft.com/office/drawing/2014/main" id="{A849CDCB-DF4A-3D64-3B18-A741D94C9A7C}"/>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FBC66CB-C92B-D9CB-B3EE-DEB4F4127C1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DA460C-6059-8EB1-1001-21E1FD9F6FD8}"/>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grpSp>
        <p:nvGrpSpPr>
          <p:cNvPr id="47" name="グループ化 46">
            <a:extLst>
              <a:ext uri="{FF2B5EF4-FFF2-40B4-BE49-F238E27FC236}">
                <a16:creationId xmlns:a16="http://schemas.microsoft.com/office/drawing/2014/main" id="{B10A079C-62BE-8EFC-9D2B-A05CB6F0C706}"/>
              </a:ext>
            </a:extLst>
          </p:cNvPr>
          <p:cNvGrpSpPr/>
          <p:nvPr/>
        </p:nvGrpSpPr>
        <p:grpSpPr>
          <a:xfrm>
            <a:off x="321540" y="369982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6A1C75BF-0986-3360-54CE-351E006A966A}"/>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5225444B-A5BF-326D-3CBD-AD27380C9D0C}"/>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0597EF89-09BE-F041-ACCC-6C4FAAF7E327}"/>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0BBD5DBD-042C-028B-1E86-5FF5F0B7318E}"/>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4394D3C8-EFEC-2B05-3B72-EE375FDE0F27}"/>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FC37C084-A57E-8AFA-199B-C501283CB2F7}"/>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466D307-B0EA-74B4-F28B-15EF311BD720}"/>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A627BD43-9761-E0F1-6CFA-F2E6F2D30EB0}"/>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59D6E010-34E2-5084-8E7A-C893A57816AD}"/>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3069F0AD-0B20-74DC-2985-200222C12988}"/>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AF7CF8BB-BE79-EF89-139E-511CBC726FBC}"/>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81A4348C-5E88-4468-5409-45B57B1AD33A}"/>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2DAB664D-B039-4266-8351-6491EBA04C99}"/>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4CAD8634-1953-FC47-4AFC-A8CAC1F5B9C0}"/>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0286426B-0D18-586B-B761-094CC757C8B8}"/>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E4B2AD3-C18A-4095-AF8B-3712923632F5}"/>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74E83BD9-CB6E-0C79-D4F3-6DB8CE7FDBAE}"/>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642650F6-D533-782C-117C-032CF43A739C}"/>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2C83F1B4-3C2A-75A0-545E-0F8AD0819E3E}"/>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22FEB2F4-5E49-B2AD-8B0C-2F64D8D03C60}"/>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D53ADCF2-F8A3-BEE7-3ABF-F23C36146B6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3305422D-8EC9-5308-A2C4-9E019AF99799}"/>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86041764-F121-1E3C-242A-67A6B45C1021}"/>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2B5D72AA-B8D2-A97E-E923-3936B00963AB}"/>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9" name="テキスト ボックス 48">
            <a:hlinkClick r:id="rId13"/>
            <a:extLst>
              <a:ext uri="{FF2B5EF4-FFF2-40B4-BE49-F238E27FC236}">
                <a16:creationId xmlns:a16="http://schemas.microsoft.com/office/drawing/2014/main" id="{47E2C6D4-8F7B-0A62-AED1-6B7CE6DA9369}"/>
              </a:ext>
            </a:extLst>
          </p:cNvPr>
          <p:cNvSpPr txBox="1"/>
          <p:nvPr/>
        </p:nvSpPr>
        <p:spPr>
          <a:xfrm>
            <a:off x="2875299" y="4029407"/>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0" name="テキスト ボックス 49">
            <a:hlinkClick r:id="rId11"/>
            <a:extLst>
              <a:ext uri="{FF2B5EF4-FFF2-40B4-BE49-F238E27FC236}">
                <a16:creationId xmlns:a16="http://schemas.microsoft.com/office/drawing/2014/main" id="{04C5B6C5-BA34-639E-EF56-9AFCF74EE80D}"/>
              </a:ext>
            </a:extLst>
          </p:cNvPr>
          <p:cNvSpPr txBox="1"/>
          <p:nvPr/>
        </p:nvSpPr>
        <p:spPr>
          <a:xfrm>
            <a:off x="1793093" y="4397747"/>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1" name="テキスト ボックス 50">
            <a:extLst>
              <a:ext uri="{FF2B5EF4-FFF2-40B4-BE49-F238E27FC236}">
                <a16:creationId xmlns:a16="http://schemas.microsoft.com/office/drawing/2014/main" id="{33E8B009-A44F-6392-4172-A951D0AAB8EA}"/>
              </a:ext>
            </a:extLst>
          </p:cNvPr>
          <p:cNvSpPr txBox="1"/>
          <p:nvPr/>
        </p:nvSpPr>
        <p:spPr>
          <a:xfrm>
            <a:off x="4949759" y="4029406"/>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2" name="テキスト ボックス 51">
            <a:hlinkClick r:id="rId14"/>
            <a:extLst>
              <a:ext uri="{FF2B5EF4-FFF2-40B4-BE49-F238E27FC236}">
                <a16:creationId xmlns:a16="http://schemas.microsoft.com/office/drawing/2014/main" id="{A35D383D-D66F-7F05-1408-2071E0417913}"/>
              </a:ext>
            </a:extLst>
          </p:cNvPr>
          <p:cNvSpPr txBox="1"/>
          <p:nvPr/>
        </p:nvSpPr>
        <p:spPr>
          <a:xfrm>
            <a:off x="6300784" y="4034067"/>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3" name="テキスト ボックス 52">
            <a:hlinkClick r:id="rId15"/>
            <a:extLst>
              <a:ext uri="{FF2B5EF4-FFF2-40B4-BE49-F238E27FC236}">
                <a16:creationId xmlns:a16="http://schemas.microsoft.com/office/drawing/2014/main" id="{A65E5D96-701B-E046-3F1D-EE8A0EB5D907}"/>
              </a:ext>
            </a:extLst>
          </p:cNvPr>
          <p:cNvSpPr txBox="1"/>
          <p:nvPr/>
        </p:nvSpPr>
        <p:spPr>
          <a:xfrm>
            <a:off x="7771190" y="4038135"/>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4" name="テキスト ボックス 53">
            <a:hlinkClick r:id="rId16"/>
            <a:extLst>
              <a:ext uri="{FF2B5EF4-FFF2-40B4-BE49-F238E27FC236}">
                <a16:creationId xmlns:a16="http://schemas.microsoft.com/office/drawing/2014/main" id="{D1913123-0157-E0B4-1014-0744525C1131}"/>
              </a:ext>
            </a:extLst>
          </p:cNvPr>
          <p:cNvSpPr txBox="1"/>
          <p:nvPr/>
        </p:nvSpPr>
        <p:spPr>
          <a:xfrm>
            <a:off x="9424338" y="4029404"/>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5" name="テキスト ボックス 54">
            <a:hlinkClick r:id="rId17"/>
            <a:extLst>
              <a:ext uri="{FF2B5EF4-FFF2-40B4-BE49-F238E27FC236}">
                <a16:creationId xmlns:a16="http://schemas.microsoft.com/office/drawing/2014/main" id="{6AF2FE48-29C2-19CF-0FCE-7A06D9FA089B}"/>
              </a:ext>
            </a:extLst>
          </p:cNvPr>
          <p:cNvSpPr txBox="1"/>
          <p:nvPr/>
        </p:nvSpPr>
        <p:spPr>
          <a:xfrm>
            <a:off x="11602437" y="4038134"/>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sp>
        <p:nvSpPr>
          <p:cNvPr id="56" name="テキスト ボックス 55">
            <a:hlinkClick r:id="rId18"/>
            <a:extLst>
              <a:ext uri="{FF2B5EF4-FFF2-40B4-BE49-F238E27FC236}">
                <a16:creationId xmlns:a16="http://schemas.microsoft.com/office/drawing/2014/main" id="{49E90719-4378-5A32-5F2D-C158D33906DE}"/>
              </a:ext>
            </a:extLst>
          </p:cNvPr>
          <p:cNvSpPr txBox="1"/>
          <p:nvPr/>
        </p:nvSpPr>
        <p:spPr>
          <a:xfrm>
            <a:off x="321540" y="5201990"/>
            <a:ext cx="268022" cy="276999"/>
          </a:xfrm>
          <a:prstGeom prst="rect">
            <a:avLst/>
          </a:prstGeom>
          <a:solidFill>
            <a:srgbClr val="00B050"/>
          </a:solidFill>
          <a:ln>
            <a:solidFill>
              <a:schemeClr val="tx1"/>
            </a:solidFill>
          </a:ln>
        </p:spPr>
        <p:txBody>
          <a:bodyPr wrap="none" rtlCol="0">
            <a:spAutoFit/>
          </a:bodyPr>
          <a:lstStyle/>
          <a:p>
            <a:r>
              <a:rPr kumimoji="1" lang="en-US" altLang="ja-JP" sz="1200" b="1" dirty="0">
                <a:solidFill>
                  <a:schemeClr val="bg1"/>
                </a:solidFill>
              </a:rPr>
              <a:t>u</a:t>
            </a:r>
            <a:endParaRPr kumimoji="1" lang="ja-JP" altLang="en-US" sz="1200" b="1" dirty="0">
              <a:solidFill>
                <a:schemeClr val="bg1"/>
              </a:solidFill>
            </a:endParaRPr>
          </a:p>
        </p:txBody>
      </p:sp>
      <p:grpSp>
        <p:nvGrpSpPr>
          <p:cNvPr id="85" name="グループ化 84">
            <a:extLst>
              <a:ext uri="{FF2B5EF4-FFF2-40B4-BE49-F238E27FC236}">
                <a16:creationId xmlns:a16="http://schemas.microsoft.com/office/drawing/2014/main" id="{774FD97E-80C9-669B-1A8A-DCF90AD5354F}"/>
              </a:ext>
            </a:extLst>
          </p:cNvPr>
          <p:cNvGrpSpPr/>
          <p:nvPr/>
        </p:nvGrpSpPr>
        <p:grpSpPr>
          <a:xfrm>
            <a:off x="2638178" y="5537053"/>
            <a:ext cx="6647974" cy="794831"/>
            <a:chOff x="2638178" y="5537053"/>
            <a:chExt cx="6647974" cy="794831"/>
          </a:xfrm>
        </p:grpSpPr>
        <p:sp>
          <p:nvSpPr>
            <p:cNvPr id="3" name="テキスト ボックス 2">
              <a:extLst>
                <a:ext uri="{FF2B5EF4-FFF2-40B4-BE49-F238E27FC236}">
                  <a16:creationId xmlns:a16="http://schemas.microsoft.com/office/drawing/2014/main" id="{DB467C09-C754-5D41-566B-34CFD2677C80}"/>
                </a:ext>
              </a:extLst>
            </p:cNvPr>
            <p:cNvSpPr txBox="1"/>
            <p:nvPr/>
          </p:nvSpPr>
          <p:spPr>
            <a:xfrm>
              <a:off x="2638178" y="5962552"/>
              <a:ext cx="6647974" cy="369332"/>
            </a:xfrm>
            <a:prstGeom prst="rect">
              <a:avLst/>
            </a:prstGeom>
            <a:noFill/>
          </p:spPr>
          <p:txBody>
            <a:bodyPr wrap="none" rtlCol="0">
              <a:spAutoFit/>
            </a:bodyPr>
            <a:lstStyle/>
            <a:p>
              <a:r>
                <a:rPr kumimoji="1" lang="ja-JP" altLang="en-US" dirty="0">
                  <a:solidFill>
                    <a:srgbClr val="0070C0"/>
                  </a:solidFill>
                </a:rPr>
                <a:t>大学のシステムに共通のアカ</a:t>
              </a:r>
              <a:r>
                <a:rPr kumimoji="1" lang="ja-JP" altLang="en-US" dirty="0">
                  <a:solidFill>
                    <a:srgbClr val="7030A0"/>
                  </a:solidFill>
                </a:rPr>
                <a:t>ウント（ユーザ名＋パスワード）</a:t>
              </a:r>
            </a:p>
          </p:txBody>
        </p:sp>
        <p:cxnSp>
          <p:nvCxnSpPr>
            <p:cNvPr id="8" name="直線コネクタ 7">
              <a:extLst>
                <a:ext uri="{FF2B5EF4-FFF2-40B4-BE49-F238E27FC236}">
                  <a16:creationId xmlns:a16="http://schemas.microsoft.com/office/drawing/2014/main" id="{B20F80BF-32CD-62AA-43FD-A41E83AAEB3C}"/>
                </a:ext>
              </a:extLst>
            </p:cNvPr>
            <p:cNvCxnSpPr>
              <a:stCxn id="28" idx="2"/>
              <a:endCxn id="3" idx="0"/>
            </p:cNvCxnSpPr>
            <p:nvPr/>
          </p:nvCxnSpPr>
          <p:spPr>
            <a:xfrm flipH="1">
              <a:off x="5962165" y="5537053"/>
              <a:ext cx="133835" cy="42549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a:extLst>
              <a:ext uri="{FF2B5EF4-FFF2-40B4-BE49-F238E27FC236}">
                <a16:creationId xmlns:a16="http://schemas.microsoft.com/office/drawing/2014/main" id="{81109840-0CFA-B20C-FC76-635741BCB892}"/>
              </a:ext>
            </a:extLst>
          </p:cNvPr>
          <p:cNvGrpSpPr/>
          <p:nvPr/>
        </p:nvGrpSpPr>
        <p:grpSpPr>
          <a:xfrm>
            <a:off x="206790" y="3100825"/>
            <a:ext cx="1487908" cy="598995"/>
            <a:chOff x="206790" y="3100825"/>
            <a:chExt cx="1487908" cy="598995"/>
          </a:xfrm>
        </p:grpSpPr>
        <p:sp>
          <p:nvSpPr>
            <p:cNvPr id="10" name="テキスト ボックス 9">
              <a:extLst>
                <a:ext uri="{FF2B5EF4-FFF2-40B4-BE49-F238E27FC236}">
                  <a16:creationId xmlns:a16="http://schemas.microsoft.com/office/drawing/2014/main" id="{1FC110C4-6123-79DA-8CC8-9BC6B0A20C08}"/>
                </a:ext>
              </a:extLst>
            </p:cNvPr>
            <p:cNvSpPr txBox="1"/>
            <p:nvPr/>
          </p:nvSpPr>
          <p:spPr>
            <a:xfrm>
              <a:off x="206790" y="3100825"/>
              <a:ext cx="1487908" cy="369332"/>
            </a:xfrm>
            <a:prstGeom prst="rect">
              <a:avLst/>
            </a:prstGeom>
            <a:noFill/>
          </p:spPr>
          <p:txBody>
            <a:bodyPr wrap="none" rtlCol="0">
              <a:spAutoFit/>
            </a:bodyPr>
            <a:lstStyle/>
            <a:p>
              <a:r>
                <a:rPr lang="ja-JP" altLang="en-US" dirty="0">
                  <a:solidFill>
                    <a:srgbClr val="0070C0"/>
                  </a:solidFill>
                </a:rPr>
                <a:t>構内無線</a:t>
              </a:r>
              <a:r>
                <a:rPr lang="en-US" altLang="ja-JP" dirty="0">
                  <a:solidFill>
                    <a:srgbClr val="0070C0"/>
                  </a:solidFill>
                </a:rPr>
                <a:t>LAN</a:t>
              </a:r>
              <a:endParaRPr kumimoji="1" lang="ja-JP" altLang="en-US" dirty="0">
                <a:solidFill>
                  <a:srgbClr val="0070C0"/>
                </a:solidFill>
              </a:endParaRPr>
            </a:p>
          </p:txBody>
        </p:sp>
        <p:cxnSp>
          <p:nvCxnSpPr>
            <p:cNvPr id="11" name="直線コネクタ 10">
              <a:extLst>
                <a:ext uri="{FF2B5EF4-FFF2-40B4-BE49-F238E27FC236}">
                  <a16:creationId xmlns:a16="http://schemas.microsoft.com/office/drawing/2014/main" id="{5A2C8574-28E9-9D94-E383-78B50BFF8EFF}"/>
                </a:ext>
              </a:extLst>
            </p:cNvPr>
            <p:cNvCxnSpPr>
              <a:stCxn id="10" idx="2"/>
              <a:endCxn id="21" idx="0"/>
            </p:cNvCxnSpPr>
            <p:nvPr/>
          </p:nvCxnSpPr>
          <p:spPr>
            <a:xfrm>
              <a:off x="950744" y="3470157"/>
              <a:ext cx="242362" cy="22966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F7388DD9-683C-AD8C-D55B-07DFCA11B9B4}"/>
              </a:ext>
            </a:extLst>
          </p:cNvPr>
          <p:cNvGrpSpPr/>
          <p:nvPr/>
        </p:nvGrpSpPr>
        <p:grpSpPr>
          <a:xfrm>
            <a:off x="617056" y="2473838"/>
            <a:ext cx="3185487" cy="1857272"/>
            <a:chOff x="617056" y="2473838"/>
            <a:chExt cx="3185487" cy="1857272"/>
          </a:xfrm>
        </p:grpSpPr>
        <p:sp>
          <p:nvSpPr>
            <p:cNvPr id="14" name="テキスト ボックス 13">
              <a:extLst>
                <a:ext uri="{FF2B5EF4-FFF2-40B4-BE49-F238E27FC236}">
                  <a16:creationId xmlns:a16="http://schemas.microsoft.com/office/drawing/2014/main" id="{C70019F4-0519-8BAD-0A00-6BBEAAF9A4CB}"/>
                </a:ext>
              </a:extLst>
            </p:cNvPr>
            <p:cNvSpPr txBox="1"/>
            <p:nvPr/>
          </p:nvSpPr>
          <p:spPr>
            <a:xfrm>
              <a:off x="617056" y="2473838"/>
              <a:ext cx="3185487" cy="369332"/>
            </a:xfrm>
            <a:prstGeom prst="rect">
              <a:avLst/>
            </a:prstGeom>
            <a:noFill/>
          </p:spPr>
          <p:txBody>
            <a:bodyPr wrap="none" rtlCol="0">
              <a:spAutoFit/>
            </a:bodyPr>
            <a:lstStyle/>
            <a:p>
              <a:r>
                <a:rPr lang="ja-JP" altLang="en-US" dirty="0">
                  <a:solidFill>
                    <a:srgbClr val="0070C0"/>
                  </a:solidFill>
                </a:rPr>
                <a:t>学務（シラバス、成績登録）</a:t>
              </a:r>
              <a:endParaRPr kumimoji="1" lang="ja-JP" altLang="en-US" dirty="0">
                <a:solidFill>
                  <a:srgbClr val="0070C0"/>
                </a:solidFill>
              </a:endParaRPr>
            </a:p>
          </p:txBody>
        </p:sp>
        <p:cxnSp>
          <p:nvCxnSpPr>
            <p:cNvPr id="16" name="直線コネクタ 15">
              <a:extLst>
                <a:ext uri="{FF2B5EF4-FFF2-40B4-BE49-F238E27FC236}">
                  <a16:creationId xmlns:a16="http://schemas.microsoft.com/office/drawing/2014/main" id="{F4085138-1667-1AD8-21BE-5DD6BAD33A9C}"/>
                </a:ext>
              </a:extLst>
            </p:cNvPr>
            <p:cNvCxnSpPr>
              <a:stCxn id="14" idx="2"/>
              <a:endCxn id="18" idx="0"/>
            </p:cNvCxnSpPr>
            <p:nvPr/>
          </p:nvCxnSpPr>
          <p:spPr>
            <a:xfrm>
              <a:off x="2209800" y="2843170"/>
              <a:ext cx="463241" cy="148794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9" name="グループ化 88">
            <a:extLst>
              <a:ext uri="{FF2B5EF4-FFF2-40B4-BE49-F238E27FC236}">
                <a16:creationId xmlns:a16="http://schemas.microsoft.com/office/drawing/2014/main" id="{773146F8-2DAD-2B4C-1FF4-99BF40ECF5F2}"/>
              </a:ext>
            </a:extLst>
          </p:cNvPr>
          <p:cNvGrpSpPr/>
          <p:nvPr/>
        </p:nvGrpSpPr>
        <p:grpSpPr>
          <a:xfrm>
            <a:off x="2951243" y="2953435"/>
            <a:ext cx="2599413" cy="1227444"/>
            <a:chOff x="2954265" y="3103669"/>
            <a:chExt cx="2599413" cy="1227444"/>
          </a:xfrm>
        </p:grpSpPr>
        <p:sp>
          <p:nvSpPr>
            <p:cNvPr id="26" name="テキスト ボックス 25">
              <a:extLst>
                <a:ext uri="{FF2B5EF4-FFF2-40B4-BE49-F238E27FC236}">
                  <a16:creationId xmlns:a16="http://schemas.microsoft.com/office/drawing/2014/main" id="{634B7203-6DDE-3393-7CCA-F3BFE3BB1F34}"/>
                </a:ext>
              </a:extLst>
            </p:cNvPr>
            <p:cNvSpPr txBox="1"/>
            <p:nvPr/>
          </p:nvSpPr>
          <p:spPr>
            <a:xfrm>
              <a:off x="2954265" y="3103669"/>
              <a:ext cx="2599413" cy="646331"/>
            </a:xfrm>
            <a:prstGeom prst="rect">
              <a:avLst/>
            </a:prstGeom>
            <a:noFill/>
          </p:spPr>
          <p:txBody>
            <a:bodyPr wrap="square" rtlCol="0">
              <a:spAutoFit/>
            </a:bodyPr>
            <a:lstStyle/>
            <a:p>
              <a:r>
                <a:rPr lang="ja-JP" altLang="en-US" dirty="0">
                  <a:solidFill>
                    <a:srgbClr val="0070C0"/>
                  </a:solidFill>
                </a:rPr>
                <a:t>授業（出欠、資料配布、課題、お知らせ、</a:t>
              </a:r>
              <a:r>
                <a:rPr lang="en-US" altLang="ja-JP" dirty="0">
                  <a:solidFill>
                    <a:srgbClr val="0070C0"/>
                  </a:solidFill>
                </a:rPr>
                <a:t>...</a:t>
              </a:r>
              <a:r>
                <a:rPr lang="ja-JP" altLang="en-US" dirty="0">
                  <a:solidFill>
                    <a:srgbClr val="0070C0"/>
                  </a:solidFill>
                </a:rPr>
                <a:t>）</a:t>
              </a:r>
              <a:endParaRPr kumimoji="1" lang="ja-JP" altLang="en-US" dirty="0">
                <a:solidFill>
                  <a:srgbClr val="0070C0"/>
                </a:solidFill>
              </a:endParaRPr>
            </a:p>
          </p:txBody>
        </p:sp>
        <p:cxnSp>
          <p:nvCxnSpPr>
            <p:cNvPr id="30" name="直線コネクタ 29">
              <a:extLst>
                <a:ext uri="{FF2B5EF4-FFF2-40B4-BE49-F238E27FC236}">
                  <a16:creationId xmlns:a16="http://schemas.microsoft.com/office/drawing/2014/main" id="{46B55D28-BB48-D1E4-AED4-230ABEC7B5C5}"/>
                </a:ext>
              </a:extLst>
            </p:cNvPr>
            <p:cNvCxnSpPr>
              <a:stCxn id="26" idx="2"/>
              <a:endCxn id="20" idx="0"/>
            </p:cNvCxnSpPr>
            <p:nvPr/>
          </p:nvCxnSpPr>
          <p:spPr>
            <a:xfrm flipH="1">
              <a:off x="4250274" y="3750000"/>
              <a:ext cx="3698" cy="58111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0" name="グループ化 89">
            <a:extLst>
              <a:ext uri="{FF2B5EF4-FFF2-40B4-BE49-F238E27FC236}">
                <a16:creationId xmlns:a16="http://schemas.microsoft.com/office/drawing/2014/main" id="{BF35A75A-5B5C-4D85-E8B5-7C1D95243F0A}"/>
              </a:ext>
            </a:extLst>
          </p:cNvPr>
          <p:cNvGrpSpPr/>
          <p:nvPr/>
        </p:nvGrpSpPr>
        <p:grpSpPr>
          <a:xfrm>
            <a:off x="4885828" y="2473838"/>
            <a:ext cx="2599413" cy="1857272"/>
            <a:chOff x="4885828" y="2473838"/>
            <a:chExt cx="2599413" cy="1857272"/>
          </a:xfrm>
        </p:grpSpPr>
        <p:sp>
          <p:nvSpPr>
            <p:cNvPr id="59" name="テキスト ボックス 58">
              <a:extLst>
                <a:ext uri="{FF2B5EF4-FFF2-40B4-BE49-F238E27FC236}">
                  <a16:creationId xmlns:a16="http://schemas.microsoft.com/office/drawing/2014/main" id="{23BBB729-EE55-D991-597F-847D6DDF938C}"/>
                </a:ext>
              </a:extLst>
            </p:cNvPr>
            <p:cNvSpPr txBox="1"/>
            <p:nvPr/>
          </p:nvSpPr>
          <p:spPr>
            <a:xfrm>
              <a:off x="4885828" y="2473838"/>
              <a:ext cx="2599413" cy="369332"/>
            </a:xfrm>
            <a:prstGeom prst="rect">
              <a:avLst/>
            </a:prstGeom>
            <a:noFill/>
          </p:spPr>
          <p:txBody>
            <a:bodyPr wrap="square" rtlCol="0">
              <a:spAutoFit/>
            </a:bodyPr>
            <a:lstStyle/>
            <a:p>
              <a:r>
                <a:rPr lang="ja-JP" altLang="en-US" dirty="0">
                  <a:solidFill>
                    <a:srgbClr val="0070C0"/>
                  </a:solidFill>
                </a:rPr>
                <a:t>オンライン会</a:t>
              </a:r>
              <a:r>
                <a:rPr lang="ja-JP" altLang="en-US" dirty="0">
                  <a:solidFill>
                    <a:srgbClr val="7030A0"/>
                  </a:solidFill>
                </a:rPr>
                <a:t>議・授業</a:t>
              </a:r>
              <a:endParaRPr kumimoji="1" lang="ja-JP" altLang="en-US" dirty="0">
                <a:solidFill>
                  <a:srgbClr val="7030A0"/>
                </a:solidFill>
              </a:endParaRPr>
            </a:p>
          </p:txBody>
        </p:sp>
        <p:cxnSp>
          <p:nvCxnSpPr>
            <p:cNvPr id="60" name="直線コネクタ 59">
              <a:extLst>
                <a:ext uri="{FF2B5EF4-FFF2-40B4-BE49-F238E27FC236}">
                  <a16:creationId xmlns:a16="http://schemas.microsoft.com/office/drawing/2014/main" id="{E5AD8DCB-10BA-96FB-D622-4EC75E3C055A}"/>
                </a:ext>
              </a:extLst>
            </p:cNvPr>
            <p:cNvCxnSpPr>
              <a:stCxn id="59" idx="2"/>
              <a:endCxn id="22" idx="0"/>
            </p:cNvCxnSpPr>
            <p:nvPr/>
          </p:nvCxnSpPr>
          <p:spPr>
            <a:xfrm flipH="1">
              <a:off x="5962166" y="2843170"/>
              <a:ext cx="223369" cy="148794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3E4C863D-8ED1-344C-D13C-4B782DD7E8B9}"/>
              </a:ext>
            </a:extLst>
          </p:cNvPr>
          <p:cNvGrpSpPr/>
          <p:nvPr/>
        </p:nvGrpSpPr>
        <p:grpSpPr>
          <a:xfrm>
            <a:off x="6424684" y="3093020"/>
            <a:ext cx="2347194" cy="1238089"/>
            <a:chOff x="6424684" y="3093020"/>
            <a:chExt cx="2347194" cy="1238089"/>
          </a:xfrm>
        </p:grpSpPr>
        <p:sp>
          <p:nvSpPr>
            <p:cNvPr id="64" name="テキスト ボックス 63">
              <a:extLst>
                <a:ext uri="{FF2B5EF4-FFF2-40B4-BE49-F238E27FC236}">
                  <a16:creationId xmlns:a16="http://schemas.microsoft.com/office/drawing/2014/main" id="{08D4E7CD-DAC5-ECE4-473B-B395BF3E0564}"/>
                </a:ext>
              </a:extLst>
            </p:cNvPr>
            <p:cNvSpPr txBox="1"/>
            <p:nvPr/>
          </p:nvSpPr>
          <p:spPr>
            <a:xfrm>
              <a:off x="6424684" y="3093020"/>
              <a:ext cx="2347194" cy="369332"/>
            </a:xfrm>
            <a:prstGeom prst="rect">
              <a:avLst/>
            </a:prstGeom>
            <a:noFill/>
          </p:spPr>
          <p:txBody>
            <a:bodyPr wrap="square" rtlCol="0">
              <a:spAutoFit/>
            </a:bodyPr>
            <a:lstStyle/>
            <a:p>
              <a:r>
                <a:rPr lang="ja-JP" altLang="en-US" dirty="0">
                  <a:solidFill>
                    <a:srgbClr val="7030A0"/>
                  </a:solidFill>
                </a:rPr>
                <a:t>コミュニケーション</a:t>
              </a:r>
              <a:endParaRPr kumimoji="1" lang="ja-JP" altLang="en-US" dirty="0">
                <a:solidFill>
                  <a:srgbClr val="7030A0"/>
                </a:solidFill>
              </a:endParaRPr>
            </a:p>
          </p:txBody>
        </p:sp>
        <p:cxnSp>
          <p:nvCxnSpPr>
            <p:cNvPr id="65" name="直線コネクタ 64">
              <a:extLst>
                <a:ext uri="{FF2B5EF4-FFF2-40B4-BE49-F238E27FC236}">
                  <a16:creationId xmlns:a16="http://schemas.microsoft.com/office/drawing/2014/main" id="{8CDB8AA7-D17C-A7BD-5CC0-79F3302DF998}"/>
                </a:ext>
              </a:extLst>
            </p:cNvPr>
            <p:cNvCxnSpPr>
              <a:stCxn id="64" idx="2"/>
              <a:endCxn id="24" idx="0"/>
            </p:cNvCxnSpPr>
            <p:nvPr/>
          </p:nvCxnSpPr>
          <p:spPr>
            <a:xfrm flipH="1">
              <a:off x="7372202" y="3462352"/>
              <a:ext cx="226079" cy="86875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a:extLst>
              <a:ext uri="{FF2B5EF4-FFF2-40B4-BE49-F238E27FC236}">
                <a16:creationId xmlns:a16="http://schemas.microsoft.com/office/drawing/2014/main" id="{679C3836-2E06-3CB2-8114-144788E84A8E}"/>
              </a:ext>
            </a:extLst>
          </p:cNvPr>
          <p:cNvGrpSpPr/>
          <p:nvPr/>
        </p:nvGrpSpPr>
        <p:grpSpPr>
          <a:xfrm>
            <a:off x="8463025" y="2330334"/>
            <a:ext cx="2890775" cy="2000775"/>
            <a:chOff x="8463025" y="2330334"/>
            <a:chExt cx="2890775" cy="2000775"/>
          </a:xfrm>
        </p:grpSpPr>
        <p:sp>
          <p:nvSpPr>
            <p:cNvPr id="70" name="テキスト ボックス 69">
              <a:extLst>
                <a:ext uri="{FF2B5EF4-FFF2-40B4-BE49-F238E27FC236}">
                  <a16:creationId xmlns:a16="http://schemas.microsoft.com/office/drawing/2014/main" id="{24D689B9-259E-9ACB-67D5-2F717658CF91}"/>
                </a:ext>
              </a:extLst>
            </p:cNvPr>
            <p:cNvSpPr txBox="1"/>
            <p:nvPr/>
          </p:nvSpPr>
          <p:spPr>
            <a:xfrm>
              <a:off x="8463025" y="2330334"/>
              <a:ext cx="2890775" cy="646331"/>
            </a:xfrm>
            <a:prstGeom prst="rect">
              <a:avLst/>
            </a:prstGeom>
            <a:noFill/>
          </p:spPr>
          <p:txBody>
            <a:bodyPr wrap="square" rtlCol="0">
              <a:spAutoFit/>
            </a:bodyPr>
            <a:lstStyle/>
            <a:p>
              <a:r>
                <a:rPr lang="ja-JP" altLang="en-US" dirty="0">
                  <a:solidFill>
                    <a:srgbClr val="7030A0"/>
                  </a:solidFill>
                </a:rPr>
                <a:t>メール、書類・データの共有・収集・共同編集</a:t>
              </a:r>
              <a:endParaRPr kumimoji="1" lang="ja-JP" altLang="en-US" dirty="0">
                <a:solidFill>
                  <a:srgbClr val="7030A0"/>
                </a:solidFill>
              </a:endParaRPr>
            </a:p>
          </p:txBody>
        </p:sp>
        <p:cxnSp>
          <p:nvCxnSpPr>
            <p:cNvPr id="71" name="直線コネクタ 70">
              <a:extLst>
                <a:ext uri="{FF2B5EF4-FFF2-40B4-BE49-F238E27FC236}">
                  <a16:creationId xmlns:a16="http://schemas.microsoft.com/office/drawing/2014/main" id="{DDB0C2FF-D5EB-1414-F4B8-AAC2EC711D59}"/>
                </a:ext>
              </a:extLst>
            </p:cNvPr>
            <p:cNvCxnSpPr>
              <a:stCxn id="70" idx="2"/>
              <a:endCxn id="23" idx="0"/>
            </p:cNvCxnSpPr>
            <p:nvPr/>
          </p:nvCxnSpPr>
          <p:spPr>
            <a:xfrm flipH="1">
              <a:off x="8933979" y="2976665"/>
              <a:ext cx="974434" cy="1354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319897AD-10EE-A67E-4A96-285F11AC3F20}"/>
                </a:ext>
              </a:extLst>
            </p:cNvPr>
            <p:cNvCxnSpPr>
              <a:stCxn id="70" idx="2"/>
              <a:endCxn id="25" idx="0"/>
            </p:cNvCxnSpPr>
            <p:nvPr/>
          </p:nvCxnSpPr>
          <p:spPr>
            <a:xfrm>
              <a:off x="9908413" y="2976665"/>
              <a:ext cx="941190" cy="13544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テキスト ボックス 92">
            <a:extLst>
              <a:ext uri="{FF2B5EF4-FFF2-40B4-BE49-F238E27FC236}">
                <a16:creationId xmlns:a16="http://schemas.microsoft.com/office/drawing/2014/main" id="{9DE633EE-E61E-E209-900E-B42C8E95AE1A}"/>
              </a:ext>
            </a:extLst>
          </p:cNvPr>
          <p:cNvSpPr txBox="1"/>
          <p:nvPr/>
        </p:nvSpPr>
        <p:spPr>
          <a:xfrm>
            <a:off x="159491" y="1809311"/>
            <a:ext cx="2715808" cy="369332"/>
          </a:xfrm>
          <a:prstGeom prst="rect">
            <a:avLst/>
          </a:prstGeom>
          <a:noFill/>
        </p:spPr>
        <p:txBody>
          <a:bodyPr wrap="none" rtlCol="0">
            <a:spAutoFit/>
          </a:bodyPr>
          <a:lstStyle/>
          <a:p>
            <a:r>
              <a:rPr lang="ja-JP" altLang="en-US" dirty="0">
                <a:solidFill>
                  <a:srgbClr val="0070C0"/>
                </a:solidFill>
              </a:rPr>
              <a:t>本日</a:t>
            </a:r>
            <a:r>
              <a:rPr lang="en-US" altLang="ja-JP" dirty="0">
                <a:solidFill>
                  <a:srgbClr val="0070C0"/>
                </a:solidFill>
              </a:rPr>
              <a:t>3/11</a:t>
            </a:r>
            <a:r>
              <a:rPr lang="ja-JP" altLang="en-US" dirty="0">
                <a:solidFill>
                  <a:srgbClr val="0070C0"/>
                </a:solidFill>
              </a:rPr>
              <a:t>説明</a:t>
            </a:r>
            <a:r>
              <a:rPr lang="en-US" altLang="ja-JP" dirty="0">
                <a:solidFill>
                  <a:srgbClr val="0070C0"/>
                </a:solidFill>
              </a:rPr>
              <a:t>    </a:t>
            </a:r>
            <a:r>
              <a:rPr kumimoji="1" lang="en-US" altLang="ja-JP" dirty="0">
                <a:solidFill>
                  <a:srgbClr val="7030A0"/>
                </a:solidFill>
              </a:rPr>
              <a:t>3/15 </a:t>
            </a:r>
            <a:r>
              <a:rPr kumimoji="1" lang="ja-JP" altLang="en-US" dirty="0">
                <a:solidFill>
                  <a:srgbClr val="7030A0"/>
                </a:solidFill>
              </a:rPr>
              <a:t>説明</a:t>
            </a:r>
          </a:p>
        </p:txBody>
      </p:sp>
      <p:sp>
        <p:nvSpPr>
          <p:cNvPr id="9" name="四角形: 角を丸くする 8">
            <a:extLst>
              <a:ext uri="{FF2B5EF4-FFF2-40B4-BE49-F238E27FC236}">
                <a16:creationId xmlns:a16="http://schemas.microsoft.com/office/drawing/2014/main" id="{87C93599-58FE-2305-3302-7DC4AE726738}"/>
              </a:ext>
            </a:extLst>
          </p:cNvPr>
          <p:cNvSpPr/>
          <p:nvPr/>
        </p:nvSpPr>
        <p:spPr>
          <a:xfrm>
            <a:off x="206790" y="3591623"/>
            <a:ext cx="5755370" cy="2152468"/>
          </a:xfrm>
          <a:prstGeom prst="roundRect">
            <a:avLst>
              <a:gd name="adj" fmla="val 7972"/>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4817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fontScale="90000"/>
          </a:bodyPr>
          <a:lstStyle/>
          <a:p>
            <a:r>
              <a:rPr lang="ja-JP" altLang="en-US"/>
              <a:t>多要素認証の利用終了方法</a:t>
            </a:r>
            <a:br>
              <a:rPr lang="en-US" altLang="ja-JP"/>
            </a:br>
            <a:r>
              <a:rPr lang="ja-JP" altLang="en-US"/>
              <a:t>（</a:t>
            </a:r>
            <a:r>
              <a:rPr lang="en-US" altLang="ja-JP"/>
              <a:t>…</a:t>
            </a:r>
            <a:r>
              <a:rPr lang="ja-JP" altLang="en-US"/>
              <a:t>じゃなかったあの時に戻りたい）</a:t>
            </a:r>
            <a:endParaRPr kumimoji="1" lang="ja-JP" altLang="en-US"/>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157157" y="1961615"/>
            <a:ext cx="10556563" cy="4525963"/>
          </a:xfrm>
        </p:spPr>
        <p:txBody>
          <a:bodyPr>
            <a:normAutofit/>
          </a:bodyPr>
          <a:lstStyle/>
          <a:p>
            <a:r>
              <a:rPr lang="ja-JP" altLang="en-US"/>
              <a:t>できるだけ思い止まって、と言った上で</a:t>
            </a:r>
            <a:r>
              <a:rPr lang="en-US" altLang="ja-JP"/>
              <a:t>…</a:t>
            </a:r>
          </a:p>
          <a:p>
            <a:r>
              <a:rPr lang="ja-JP" altLang="en-US"/>
              <a:t>それでも利用終了したい場合、</a:t>
            </a:r>
            <a:r>
              <a:rPr lang="ja-JP" altLang="en-US">
                <a:hlinkClick r:id="rId2"/>
              </a:rPr>
              <a:t>本人確認方法再登録および利用終了</a:t>
            </a:r>
            <a:r>
              <a:rPr lang="ja-JP" altLang="en-US"/>
              <a:t>ページからお申し込みください</a:t>
            </a:r>
            <a:endParaRPr lang="en-US" altLang="ja-JP"/>
          </a:p>
          <a:p>
            <a:r>
              <a:rPr lang="ja-JP" altLang="en-US">
                <a:sym typeface="Symbol" panose="05050102010706020507" pitchFamily="18" charset="2"/>
              </a:rPr>
              <a:t>トラブル時に設定をやり直（再登録）したい場合も</a:t>
            </a:r>
            <a:r>
              <a:rPr lang="ja-JP" altLang="en-US">
                <a:sym typeface="Symbol" panose="05050102010706020507" pitchFamily="18" charset="2"/>
                <a:hlinkClick r:id="rId2"/>
              </a:rPr>
              <a:t>同じページ</a:t>
            </a:r>
            <a:r>
              <a:rPr lang="ja-JP" altLang="en-US">
                <a:sym typeface="Symbol" panose="05050102010706020507" pitchFamily="18" charset="2"/>
              </a:rPr>
              <a:t>から</a:t>
            </a:r>
            <a:endParaRPr lang="en-US" altLang="ja-JP">
              <a:sym typeface="Symbol" panose="05050102010706020507" pitchFamily="18" charset="2"/>
            </a:endParaRPr>
          </a:p>
          <a:p>
            <a:r>
              <a:rPr lang="ja-JP" altLang="en-US">
                <a:sym typeface="Symbol" panose="05050102010706020507" pitchFamily="18" charset="2"/>
              </a:rPr>
              <a:t>業務に支障をきたす理由がある場合、やめる前にご相談ください</a:t>
            </a:r>
            <a:endParaRPr lang="en-US" altLang="ja-JP">
              <a:sym typeface="Symbol" panose="05050102010706020507" pitchFamily="18" charset="2"/>
            </a:endParaRP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grpSp>
        <p:nvGrpSpPr>
          <p:cNvPr id="7" name="グループ化 6">
            <a:extLst>
              <a:ext uri="{FF2B5EF4-FFF2-40B4-BE49-F238E27FC236}">
                <a16:creationId xmlns:a16="http://schemas.microsoft.com/office/drawing/2014/main" id="{2B1C7767-30AC-ECC4-F7CA-4A30B07D20CB}"/>
              </a:ext>
            </a:extLst>
          </p:cNvPr>
          <p:cNvGrpSpPr/>
          <p:nvPr/>
        </p:nvGrpSpPr>
        <p:grpSpPr>
          <a:xfrm>
            <a:off x="10604552" y="4142966"/>
            <a:ext cx="1498496" cy="2039645"/>
            <a:chOff x="10488488" y="1949662"/>
            <a:chExt cx="1498496" cy="2039645"/>
          </a:xfrm>
        </p:grpSpPr>
        <p:pic>
          <p:nvPicPr>
            <p:cNvPr id="8" name="図 7" descr="ランプ が含まれている画像&#10;&#10;自動的に生成された説明">
              <a:extLst>
                <a:ext uri="{FF2B5EF4-FFF2-40B4-BE49-F238E27FC236}">
                  <a16:creationId xmlns:a16="http://schemas.microsoft.com/office/drawing/2014/main" id="{CB6089C8-754C-DB99-6ACF-5E1C1B5F60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80" y="2464542"/>
              <a:ext cx="1383804" cy="1524765"/>
            </a:xfrm>
            <a:prstGeom prst="rect">
              <a:avLst/>
            </a:prstGeom>
          </p:spPr>
        </p:pic>
        <p:sp>
          <p:nvSpPr>
            <p:cNvPr id="9" name="テキスト ボックス 8">
              <a:extLst>
                <a:ext uri="{FF2B5EF4-FFF2-40B4-BE49-F238E27FC236}">
                  <a16:creationId xmlns:a16="http://schemas.microsoft.com/office/drawing/2014/main" id="{CC50A858-C9D5-EF72-4570-D37B9262F1C6}"/>
                </a:ext>
              </a:extLst>
            </p:cNvPr>
            <p:cNvSpPr txBox="1"/>
            <p:nvPr/>
          </p:nvSpPr>
          <p:spPr>
            <a:xfrm>
              <a:off x="10488488" y="1949662"/>
              <a:ext cx="1338828" cy="369332"/>
            </a:xfrm>
            <a:prstGeom prst="rect">
              <a:avLst/>
            </a:prstGeom>
            <a:noFill/>
          </p:spPr>
          <p:txBody>
            <a:bodyPr wrap="none" rtlCol="0">
              <a:spAutoFit/>
            </a:bodyPr>
            <a:lstStyle/>
            <a:p>
              <a:r>
                <a:rPr lang="ja-JP" altLang="en-US"/>
                <a:t>やめないで</a:t>
              </a:r>
            </a:p>
          </p:txBody>
        </p:sp>
        <p:cxnSp>
          <p:nvCxnSpPr>
            <p:cNvPr id="11" name="直線コネクタ 10">
              <a:extLst>
                <a:ext uri="{FF2B5EF4-FFF2-40B4-BE49-F238E27FC236}">
                  <a16:creationId xmlns:a16="http://schemas.microsoft.com/office/drawing/2014/main" id="{D17F5350-F533-9AA1-4CFB-6864DBC9072C}"/>
                </a:ext>
              </a:extLst>
            </p:cNvPr>
            <p:cNvCxnSpPr/>
            <p:nvPr/>
          </p:nvCxnSpPr>
          <p:spPr>
            <a:xfrm>
              <a:off x="10603180" y="2382006"/>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B0D609-C226-32DC-4701-CB92FD50F0D1}"/>
                </a:ext>
              </a:extLst>
            </p:cNvPr>
            <p:cNvCxnSpPr>
              <a:stCxn id="9" idx="3"/>
            </p:cNvCxnSpPr>
            <p:nvPr/>
          </p:nvCxnSpPr>
          <p:spPr>
            <a:xfrm flipH="1">
              <a:off x="11611292" y="2134329"/>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E35D72-A715-F561-024A-420E563678F7}"/>
                </a:ext>
              </a:extLst>
            </p:cNvPr>
            <p:cNvCxnSpPr/>
            <p:nvPr/>
          </p:nvCxnSpPr>
          <p:spPr>
            <a:xfrm>
              <a:off x="10601661" y="2261610"/>
              <a:ext cx="288032" cy="20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2F40B0-905A-D34E-4E0E-2F35E6BDF646}"/>
                </a:ext>
              </a:extLst>
            </p:cNvPr>
            <p:cNvCxnSpPr/>
            <p:nvPr/>
          </p:nvCxnSpPr>
          <p:spPr>
            <a:xfrm flipH="1">
              <a:off x="11702608" y="2144526"/>
              <a:ext cx="216024"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114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2731-7A3B-4472-A9A9-8C5537E7FD5E}"/>
              </a:ext>
            </a:extLst>
          </p:cNvPr>
          <p:cNvSpPr>
            <a:spLocks noGrp="1"/>
          </p:cNvSpPr>
          <p:nvPr>
            <p:ph type="title"/>
          </p:nvPr>
        </p:nvSpPr>
        <p:spPr>
          <a:xfrm>
            <a:off x="1651824" y="274638"/>
            <a:ext cx="8888352" cy="1143000"/>
          </a:xfrm>
        </p:spPr>
        <p:txBody>
          <a:bodyPr>
            <a:normAutofit fontScale="90000"/>
          </a:bodyPr>
          <a:lstStyle/>
          <a:p>
            <a:r>
              <a:rPr kumimoji="1" lang="ja-JP" altLang="en-US"/>
              <a:t>まとめ：多要素認証</a:t>
            </a:r>
            <a:r>
              <a:rPr lang="ja-JP" altLang="en-US"/>
              <a:t>で安心な暮らしを</a:t>
            </a:r>
            <a:endParaRPr kumimoji="1" lang="ja-JP" altLang="en-US"/>
          </a:p>
        </p:txBody>
      </p:sp>
      <p:sp>
        <p:nvSpPr>
          <p:cNvPr id="4" name="日付プレースホルダー 3">
            <a:extLst>
              <a:ext uri="{FF2B5EF4-FFF2-40B4-BE49-F238E27FC236}">
                <a16:creationId xmlns:a16="http://schemas.microsoft.com/office/drawing/2014/main" id="{4E8F5523-0660-4E47-97DA-CE197F75BFB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63D8864B-07D2-4211-B822-03B6E90BA76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ED8FBCD-A3D5-4843-AA2F-499E50785D76}"/>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sp>
        <p:nvSpPr>
          <p:cNvPr id="3" name="正方形/長方形 2">
            <a:extLst>
              <a:ext uri="{FF2B5EF4-FFF2-40B4-BE49-F238E27FC236}">
                <a16:creationId xmlns:a16="http://schemas.microsoft.com/office/drawing/2014/main" id="{0D716089-10FC-1D81-1AC6-CAFBC434D561}"/>
              </a:ext>
            </a:extLst>
          </p:cNvPr>
          <p:cNvSpPr/>
          <p:nvPr/>
        </p:nvSpPr>
        <p:spPr>
          <a:xfrm>
            <a:off x="9769205"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多要素を</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設定しないと</a:t>
            </a:r>
            <a:endParaRPr lang="en-US" altLang="ja-JP" sz="320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無防備やねん</a:t>
            </a:r>
          </a:p>
        </p:txBody>
      </p:sp>
      <p:sp>
        <p:nvSpPr>
          <p:cNvPr id="12" name="正方形/長方形 11">
            <a:extLst>
              <a:ext uri="{FF2B5EF4-FFF2-40B4-BE49-F238E27FC236}">
                <a16:creationId xmlns:a16="http://schemas.microsoft.com/office/drawing/2014/main" id="{358F841A-9757-F160-A226-043A550A9465}"/>
              </a:ext>
            </a:extLst>
          </p:cNvPr>
          <p:cNvSpPr/>
          <p:nvPr/>
        </p:nvSpPr>
        <p:spPr>
          <a:xfrm rot="20450801">
            <a:off x="9793453" y="1993237"/>
            <a:ext cx="136815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t>田浦作</a:t>
            </a:r>
            <a:endParaRPr lang="en-US" altLang="ja-JP" sz="1400"/>
          </a:p>
          <a:p>
            <a:pPr algn="ctr"/>
            <a:r>
              <a:rPr lang="ja-JP" altLang="en-US" sz="1400"/>
              <a:t>（凡人）</a:t>
            </a:r>
          </a:p>
        </p:txBody>
      </p:sp>
      <p:sp>
        <p:nvSpPr>
          <p:cNvPr id="10" name="テキスト ボックス 9">
            <a:extLst>
              <a:ext uri="{FF2B5EF4-FFF2-40B4-BE49-F238E27FC236}">
                <a16:creationId xmlns:a16="http://schemas.microsoft.com/office/drawing/2014/main" id="{FE28FBC0-B86D-A556-736A-156B4F36EECC}"/>
              </a:ext>
            </a:extLst>
          </p:cNvPr>
          <p:cNvSpPr txBox="1"/>
          <p:nvPr/>
        </p:nvSpPr>
        <p:spPr>
          <a:xfrm>
            <a:off x="513694" y="5228919"/>
            <a:ext cx="5050904" cy="923330"/>
          </a:xfrm>
          <a:prstGeom prst="rect">
            <a:avLst/>
          </a:prstGeom>
          <a:noFill/>
        </p:spPr>
        <p:txBody>
          <a:bodyPr wrap="square">
            <a:spAutoFit/>
          </a:bodyPr>
          <a:lstStyle/>
          <a:p>
            <a:r>
              <a:rPr lang="ja-JP" altLang="ja-JP">
                <a:hlinkClick r:id="rId2"/>
              </a:rPr>
              <a:t>在宅勤務の</a:t>
            </a:r>
            <a:r>
              <a:rPr lang="en-US" altLang="ja-JP">
                <a:hlinkClick r:id="rId2"/>
              </a:rPr>
              <a:t>PC</a:t>
            </a:r>
            <a:r>
              <a:rPr lang="ja-JP" altLang="ja-JP">
                <a:hlinkClick r:id="rId2"/>
              </a:rPr>
              <a:t>利用ガイド</a:t>
            </a:r>
            <a:r>
              <a:rPr lang="ja-JP" altLang="en-US"/>
              <a:t> もご覧ください</a:t>
            </a:r>
            <a:endParaRPr lang="en-US" altLang="ja-JP"/>
          </a:p>
          <a:p>
            <a:r>
              <a:rPr lang="ja-JP" altLang="en-US"/>
              <a:t>面倒だと感じたら「やめた</a:t>
            </a:r>
            <a:r>
              <a:rPr lang="en-US" altLang="ja-JP"/>
              <a:t>!</a:t>
            </a:r>
            <a:r>
              <a:rPr lang="ja-JP" altLang="en-US"/>
              <a:t>」と思う前に症状をお知らせいただけるとありがたいです</a:t>
            </a:r>
          </a:p>
        </p:txBody>
      </p:sp>
      <p:sp>
        <p:nvSpPr>
          <p:cNvPr id="8" name="正方形/長方形 7">
            <a:extLst>
              <a:ext uri="{FF2B5EF4-FFF2-40B4-BE49-F238E27FC236}">
                <a16:creationId xmlns:a16="http://schemas.microsoft.com/office/drawing/2014/main" id="{32BF5B46-4A4A-074A-69C7-4D61CA665B79}"/>
              </a:ext>
            </a:extLst>
          </p:cNvPr>
          <p:cNvSpPr/>
          <p:nvPr/>
        </p:nvSpPr>
        <p:spPr>
          <a:xfrm>
            <a:off x="7615278" y="256854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ログインの</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安全守る</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スマートフォン</a:t>
            </a:r>
          </a:p>
        </p:txBody>
      </p:sp>
      <p:sp>
        <p:nvSpPr>
          <p:cNvPr id="9" name="正方形/長方形 8">
            <a:extLst>
              <a:ext uri="{FF2B5EF4-FFF2-40B4-BE49-F238E27FC236}">
                <a16:creationId xmlns:a16="http://schemas.microsoft.com/office/drawing/2014/main" id="{113D24A1-E7DC-3DCD-DBB2-8B3627B84BB1}"/>
              </a:ext>
            </a:extLst>
          </p:cNvPr>
          <p:cNvSpPr/>
          <p:nvPr/>
        </p:nvSpPr>
        <p:spPr>
          <a:xfrm>
            <a:off x="5461351" y="2566777"/>
            <a:ext cx="1720552" cy="34353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a:solidFill>
                  <a:schemeClr val="tx1"/>
                </a:solidFill>
                <a:latin typeface="UD デジタル 教科書体 N-B" panose="02020700000000000000" pitchFamily="17" charset="-128"/>
                <a:ea typeface="UD デジタル 教科書体 N-B" panose="02020700000000000000" pitchFamily="17" charset="-128"/>
              </a:rPr>
              <a:t>サインイン</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一手間かけて</a:t>
            </a:r>
            <a:br>
              <a:rPr lang="en-US" altLang="ja-JP" sz="3200">
                <a:solidFill>
                  <a:schemeClr val="tx1"/>
                </a:solidFill>
                <a:latin typeface="UD デジタル 教科書体 N-B" panose="02020700000000000000" pitchFamily="17" charset="-128"/>
                <a:ea typeface="UD デジタル 教科書体 N-B" panose="02020700000000000000" pitchFamily="17" charset="-128"/>
              </a:rPr>
            </a:br>
            <a:r>
              <a:rPr lang="ja-JP" altLang="en-US" sz="3200">
                <a:solidFill>
                  <a:schemeClr val="tx1"/>
                </a:solidFill>
                <a:latin typeface="UD デジタル 教科書体 N-B" panose="02020700000000000000" pitchFamily="17" charset="-128"/>
                <a:ea typeface="UD デジタル 教科書体 N-B" panose="02020700000000000000" pitchFamily="17" charset="-128"/>
              </a:rPr>
              <a:t>　　安全に</a:t>
            </a:r>
          </a:p>
        </p:txBody>
      </p:sp>
      <p:sp>
        <p:nvSpPr>
          <p:cNvPr id="11" name="正方形/長方形 10">
            <a:extLst>
              <a:ext uri="{FF2B5EF4-FFF2-40B4-BE49-F238E27FC236}">
                <a16:creationId xmlns:a16="http://schemas.microsoft.com/office/drawing/2014/main" id="{64752D78-5BB7-A93D-33F3-DD87CFC7DC69}"/>
              </a:ext>
            </a:extLst>
          </p:cNvPr>
          <p:cNvSpPr/>
          <p:nvPr/>
        </p:nvSpPr>
        <p:spPr>
          <a:xfrm rot="20450801">
            <a:off x="7429767" y="2027656"/>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金子亮大作</a:t>
            </a:r>
            <a:endParaRPr lang="en-US" altLang="ja-JP" sz="1400" dirty="0"/>
          </a:p>
          <a:p>
            <a:pPr algn="ctr"/>
            <a:r>
              <a:rPr lang="en-US" altLang="ja-JP" sz="1400" dirty="0"/>
              <a:t>(utelecon</a:t>
            </a:r>
            <a:r>
              <a:rPr lang="ja-JP" altLang="en-US" sz="1400" dirty="0"/>
              <a:t>メンバー</a:t>
            </a:r>
            <a:r>
              <a:rPr lang="en-US" altLang="ja-JP" sz="1400" dirty="0"/>
              <a:t>)</a:t>
            </a:r>
            <a:endParaRPr lang="ja-JP" altLang="en-US" sz="1400" dirty="0"/>
          </a:p>
        </p:txBody>
      </p:sp>
      <p:sp>
        <p:nvSpPr>
          <p:cNvPr id="13" name="正方形/長方形 12">
            <a:extLst>
              <a:ext uri="{FF2B5EF4-FFF2-40B4-BE49-F238E27FC236}">
                <a16:creationId xmlns:a16="http://schemas.microsoft.com/office/drawing/2014/main" id="{1A2FF423-0E5B-68E9-E3C3-84C246F77299}"/>
              </a:ext>
            </a:extLst>
          </p:cNvPr>
          <p:cNvSpPr/>
          <p:nvPr/>
        </p:nvSpPr>
        <p:spPr>
          <a:xfrm rot="20450801">
            <a:off x="5146369" y="2045564"/>
            <a:ext cx="1687132" cy="69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大澤悠一作</a:t>
            </a:r>
            <a:endParaRPr lang="en-US" altLang="ja-JP" sz="1400" dirty="0"/>
          </a:p>
          <a:p>
            <a:pPr algn="ctr"/>
            <a:r>
              <a:rPr lang="en-US" altLang="ja-JP" sz="1400" dirty="0"/>
              <a:t>(utelecon</a:t>
            </a:r>
            <a:r>
              <a:rPr lang="ja-JP" altLang="en-US" sz="1400" dirty="0"/>
              <a:t>メンバー</a:t>
            </a:r>
            <a:r>
              <a:rPr lang="en-US" altLang="ja-JP" sz="1400" dirty="0"/>
              <a:t>)</a:t>
            </a:r>
            <a:endParaRPr lang="ja-JP" altLang="en-US" sz="1400" dirty="0"/>
          </a:p>
        </p:txBody>
      </p:sp>
    </p:spTree>
    <p:extLst>
      <p:ext uri="{BB962C8B-B14F-4D97-AF65-F5344CB8AC3E}">
        <p14:creationId xmlns:p14="http://schemas.microsoft.com/office/powerpoint/2010/main" val="2989109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0C63A2-30CF-5ED4-8F07-ABA9AAA03E23}"/>
              </a:ext>
            </a:extLst>
          </p:cNvPr>
          <p:cNvSpPr>
            <a:spLocks noGrp="1"/>
          </p:cNvSpPr>
          <p:nvPr>
            <p:ph type="title"/>
          </p:nvPr>
        </p:nvSpPr>
        <p:spPr/>
        <p:txBody>
          <a:bodyPr/>
          <a:lstStyle/>
          <a:p>
            <a:r>
              <a:rPr kumimoji="1" lang="ja-JP" altLang="en-US"/>
              <a:t>付録：パスワードについて</a:t>
            </a:r>
          </a:p>
        </p:txBody>
      </p:sp>
      <p:sp>
        <p:nvSpPr>
          <p:cNvPr id="3" name="コンテンツ プレースホルダー 2">
            <a:extLst>
              <a:ext uri="{FF2B5EF4-FFF2-40B4-BE49-F238E27FC236}">
                <a16:creationId xmlns:a16="http://schemas.microsoft.com/office/drawing/2014/main" id="{412A7D8A-5853-855B-98FA-08633A161C83}"/>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5069789-C306-1E19-F3E0-320095FA6FB9}"/>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523DD7C-0D83-C9AF-4CFA-31D75E479C3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2787A9E-FED0-7DCB-51EE-73CBB6FC605C}"/>
              </a:ext>
            </a:extLst>
          </p:cNvPr>
          <p:cNvSpPr>
            <a:spLocks noGrp="1"/>
          </p:cNvSpPr>
          <p:nvPr>
            <p:ph type="sldNum" sz="quarter" idx="12"/>
          </p:nvPr>
        </p:nvSpPr>
        <p:spPr/>
        <p:txBody>
          <a:bodyPr/>
          <a:lstStyle/>
          <a:p>
            <a:fld id="{55E32C41-2E12-F042-B05A-CBC2BA75F68F}" type="slidenum">
              <a:rPr kumimoji="1" lang="ja-JP" altLang="en-US" smtClean="0"/>
              <a:t>32</a:t>
            </a:fld>
            <a:endParaRPr kumimoji="1" lang="ja-JP" altLang="en-US"/>
          </a:p>
        </p:txBody>
      </p:sp>
    </p:spTree>
    <p:extLst>
      <p:ext uri="{BB962C8B-B14F-4D97-AF65-F5344CB8AC3E}">
        <p14:creationId xmlns:p14="http://schemas.microsoft.com/office/powerpoint/2010/main" val="1184662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554B5-5440-9134-DA74-D724F6B857AC}"/>
              </a:ext>
            </a:extLst>
          </p:cNvPr>
          <p:cNvSpPr>
            <a:spLocks noGrp="1"/>
          </p:cNvSpPr>
          <p:nvPr>
            <p:ph type="title"/>
          </p:nvPr>
        </p:nvSpPr>
        <p:spPr/>
        <p:txBody>
          <a:bodyPr/>
          <a:lstStyle/>
          <a:p>
            <a:r>
              <a:rPr kumimoji="1" lang="ja-JP" altLang="en-US"/>
              <a:t>ちゃんとしたパスワード</a:t>
            </a:r>
          </a:p>
        </p:txBody>
      </p:sp>
      <p:sp>
        <p:nvSpPr>
          <p:cNvPr id="3" name="コンテンツ プレースホルダー 2">
            <a:extLst>
              <a:ext uri="{FF2B5EF4-FFF2-40B4-BE49-F238E27FC236}">
                <a16:creationId xmlns:a16="http://schemas.microsoft.com/office/drawing/2014/main" id="{45A91AE4-C467-48C5-8F28-A0A66F1C1E89}"/>
              </a:ext>
            </a:extLst>
          </p:cNvPr>
          <p:cNvSpPr>
            <a:spLocks noGrp="1"/>
          </p:cNvSpPr>
          <p:nvPr>
            <p:ph idx="1"/>
          </p:nvPr>
        </p:nvSpPr>
        <p:spPr>
          <a:xfrm>
            <a:off x="383059" y="1825624"/>
            <a:ext cx="11602995" cy="4530725"/>
          </a:xfrm>
        </p:spPr>
        <p:txBody>
          <a:bodyPr>
            <a:normAutofit fontScale="85000" lnSpcReduction="10000"/>
          </a:bodyPr>
          <a:lstStyle/>
          <a:p>
            <a:r>
              <a:rPr lang="ja-JP" altLang="en-US" b="1"/>
              <a:t>あなただけに覚えられる</a:t>
            </a:r>
            <a:r>
              <a:rPr lang="ja-JP" altLang="en-US"/>
              <a:t>パスワード</a:t>
            </a:r>
            <a:endParaRPr lang="en-US" altLang="ja-JP"/>
          </a:p>
          <a:p>
            <a:pPr lvl="1"/>
            <a:r>
              <a:rPr kumimoji="1" lang="ja-JP" altLang="en-US"/>
              <a:t>巷で推奨（？）されている方法</a:t>
            </a:r>
            <a:endParaRPr kumimoji="1" lang="en-US" altLang="ja-JP"/>
          </a:p>
          <a:p>
            <a:pPr lvl="1"/>
            <a:r>
              <a:rPr lang="ja-JP" altLang="en-US"/>
              <a:t>自分に思い出せる長い文章を思い浮かべてある規則で文字を取り出す</a:t>
            </a:r>
            <a:endParaRPr lang="en-US" altLang="ja-JP"/>
          </a:p>
          <a:p>
            <a:pPr lvl="2"/>
            <a:r>
              <a:rPr lang="en-US" altLang="ja-JP">
                <a:solidFill>
                  <a:srgbClr val="F010D5"/>
                </a:solidFill>
              </a:rPr>
              <a:t>W</a:t>
            </a:r>
            <a:r>
              <a:rPr lang="en-US" altLang="ja-JP"/>
              <a:t>in</a:t>
            </a:r>
            <a:r>
              <a:rPr lang="en-US" altLang="ja-JP">
                <a:solidFill>
                  <a:srgbClr val="F010D5"/>
                </a:solidFill>
              </a:rPr>
              <a:t>d</a:t>
            </a:r>
            <a:r>
              <a:rPr lang="en-US" altLang="ja-JP"/>
              <a:t>ow</a:t>
            </a:r>
            <a:r>
              <a:rPr lang="en-US" altLang="ja-JP">
                <a:solidFill>
                  <a:srgbClr val="F010D5"/>
                </a:solidFill>
              </a:rPr>
              <a:t>s</a:t>
            </a:r>
            <a:r>
              <a:rPr lang="en-US" altLang="ja-JP"/>
              <a:t> </a:t>
            </a:r>
            <a:r>
              <a:rPr lang="en-US" altLang="ja-JP">
                <a:solidFill>
                  <a:srgbClr val="F010D5"/>
                </a:solidFill>
              </a:rPr>
              <a:t>g</a:t>
            </a:r>
            <a:r>
              <a:rPr lang="en-US" altLang="ja-JP"/>
              <a:t>a </a:t>
            </a:r>
            <a:r>
              <a:rPr lang="en-US" altLang="ja-JP">
                <a:solidFill>
                  <a:srgbClr val="F010D5"/>
                </a:solidFill>
              </a:rPr>
              <a:t>1</a:t>
            </a:r>
            <a:r>
              <a:rPr lang="en-US" altLang="ja-JP"/>
              <a:t> </a:t>
            </a:r>
            <a:r>
              <a:rPr lang="en-US" altLang="ja-JP">
                <a:solidFill>
                  <a:srgbClr val="F010D5"/>
                </a:solidFill>
              </a:rPr>
              <a:t>b</a:t>
            </a:r>
            <a:r>
              <a:rPr lang="en-US" altLang="ja-JP"/>
              <a:t>a</a:t>
            </a:r>
            <a:r>
              <a:rPr lang="en-US" altLang="ja-JP">
                <a:solidFill>
                  <a:srgbClr val="F010D5"/>
                </a:solidFill>
              </a:rPr>
              <a:t>n</a:t>
            </a:r>
            <a:r>
              <a:rPr lang="en-US" altLang="ja-JP"/>
              <a:t> </a:t>
            </a:r>
            <a:r>
              <a:rPr lang="en-US" altLang="ja-JP" err="1">
                <a:solidFill>
                  <a:srgbClr val="F010D5"/>
                </a:solidFill>
              </a:rPr>
              <a:t>t</a:t>
            </a:r>
            <a:r>
              <a:rPr lang="en-US" altLang="ja-JP" err="1"/>
              <a:t>e</a:t>
            </a:r>
            <a:r>
              <a:rPr lang="en-US" altLang="ja-JP"/>
              <a:t> </a:t>
            </a:r>
            <a:r>
              <a:rPr lang="en-US" altLang="ja-JP" err="1">
                <a:solidFill>
                  <a:srgbClr val="F010D5"/>
                </a:solidFill>
              </a:rPr>
              <a:t>k</a:t>
            </a:r>
            <a:r>
              <a:rPr lang="en-US" altLang="ja-JP" err="1"/>
              <a:t>o</a:t>
            </a:r>
            <a:r>
              <a:rPr lang="en-US" altLang="ja-JP" err="1">
                <a:solidFill>
                  <a:srgbClr val="F010D5"/>
                </a:solidFill>
              </a:rPr>
              <a:t>t</a:t>
            </a:r>
            <a:r>
              <a:rPr lang="en-US" altLang="ja-JP" err="1"/>
              <a:t>o</a:t>
            </a:r>
            <a:r>
              <a:rPr lang="en-US" altLang="ja-JP"/>
              <a:t> </a:t>
            </a:r>
            <a:r>
              <a:rPr lang="en-US" altLang="ja-JP">
                <a:solidFill>
                  <a:srgbClr val="F010D5"/>
                </a:solidFill>
              </a:rPr>
              <a:t>h</a:t>
            </a:r>
            <a:r>
              <a:rPr lang="en-US" altLang="ja-JP"/>
              <a:t>a </a:t>
            </a:r>
            <a:r>
              <a:rPr lang="en-US" altLang="ja-JP" err="1">
                <a:solidFill>
                  <a:srgbClr val="F010D5"/>
                </a:solidFill>
              </a:rPr>
              <a:t>n</a:t>
            </a:r>
            <a:r>
              <a:rPr lang="en-US" altLang="ja-JP" err="1"/>
              <a:t>ai</a:t>
            </a:r>
            <a:r>
              <a:rPr lang="en-US" altLang="ja-JP"/>
              <a:t> </a:t>
            </a:r>
            <a:r>
              <a:rPr lang="en-US" altLang="ja-JP">
                <a:solidFill>
                  <a:srgbClr val="F010D5"/>
                </a:solidFill>
              </a:rPr>
              <a:t>t</a:t>
            </a:r>
            <a:r>
              <a:rPr lang="en-US" altLang="ja-JP"/>
              <a:t>o </a:t>
            </a:r>
            <a:r>
              <a:rPr lang="en-US" altLang="ja-JP" err="1"/>
              <a:t>o</a:t>
            </a:r>
            <a:r>
              <a:rPr lang="en-US" altLang="ja-JP" err="1">
                <a:solidFill>
                  <a:srgbClr val="F010D5"/>
                </a:solidFill>
              </a:rPr>
              <a:t>m</a:t>
            </a:r>
            <a:r>
              <a:rPr lang="en-US" altLang="ja-JP" err="1"/>
              <a:t>oi</a:t>
            </a:r>
            <a:r>
              <a:rPr lang="en-US" altLang="ja-JP" err="1">
                <a:solidFill>
                  <a:srgbClr val="F010D5"/>
                </a:solidFill>
              </a:rPr>
              <a:t>m</a:t>
            </a:r>
            <a:r>
              <a:rPr lang="en-US" altLang="ja-JP" err="1"/>
              <a:t>a</a:t>
            </a:r>
            <a:r>
              <a:rPr lang="en-US" altLang="ja-JP" err="1">
                <a:solidFill>
                  <a:srgbClr val="F010D5"/>
                </a:solidFill>
              </a:rPr>
              <a:t>s</a:t>
            </a:r>
            <a:r>
              <a:rPr lang="en-US" altLang="ja-JP" err="1"/>
              <a:t>u</a:t>
            </a:r>
            <a:r>
              <a:rPr lang="en-US" altLang="ja-JP"/>
              <a:t> </a:t>
            </a:r>
            <a:r>
              <a:rPr lang="en-US" altLang="ja-JP">
                <a:sym typeface="Symbol" panose="05050102010706020507" pitchFamily="18" charset="2"/>
              </a:rPr>
              <a:t> </a:t>
            </a:r>
            <a:r>
              <a:rPr lang="en-US" altLang="ja-JP">
                <a:solidFill>
                  <a:srgbClr val="F010D5"/>
                </a:solidFill>
              </a:rPr>
              <a:t>Wdsg1bntkthntmms</a:t>
            </a:r>
          </a:p>
          <a:p>
            <a:pPr lvl="1"/>
            <a:r>
              <a:rPr lang="en-US" altLang="ja-JP"/>
              <a:t>AI</a:t>
            </a:r>
            <a:r>
              <a:rPr lang="ja-JP" altLang="en-US"/>
              <a:t>に生成されてしまう可能性は否定できないが</a:t>
            </a:r>
            <a:r>
              <a:rPr lang="en-US" altLang="ja-JP"/>
              <a:t>…</a:t>
            </a:r>
          </a:p>
          <a:p>
            <a:r>
              <a:rPr kumimoji="1" lang="ja-JP" altLang="en-US" b="1"/>
              <a:t>乱数</a:t>
            </a:r>
            <a:r>
              <a:rPr kumimoji="1" lang="ja-JP" altLang="en-US"/>
              <a:t>パスワード（王道）</a:t>
            </a:r>
            <a:endParaRPr kumimoji="1" lang="en-US" altLang="ja-JP"/>
          </a:p>
          <a:p>
            <a:pPr lvl="1"/>
            <a:r>
              <a:rPr lang="ja-JP" altLang="en-US"/>
              <a:t>一番安全（例：大文字小文字数字混ぜて</a:t>
            </a:r>
            <a:r>
              <a:rPr lang="en-US" altLang="ja-JP"/>
              <a:t>12</a:t>
            </a:r>
            <a:r>
              <a:rPr lang="ja-JP" altLang="en-US"/>
              <a:t>文字）</a:t>
            </a:r>
            <a:endParaRPr lang="en-US" altLang="ja-JP"/>
          </a:p>
          <a:p>
            <a:pPr lvl="1"/>
            <a:r>
              <a:rPr lang="ja-JP" altLang="en-US"/>
              <a:t>生成方法：例えばこの</a:t>
            </a:r>
            <a:r>
              <a:rPr lang="en-US" altLang="ja-JP">
                <a:hlinkClick r:id="rId2"/>
              </a:rPr>
              <a:t>Excel</a:t>
            </a:r>
            <a:endParaRPr lang="en-US" altLang="ja-JP"/>
          </a:p>
          <a:p>
            <a:pPr lvl="2"/>
            <a:r>
              <a:rPr lang="ja-JP" altLang="en-US"/>
              <a:t>注：</a:t>
            </a:r>
            <a:r>
              <a:rPr lang="en-US" altLang="ja-JP"/>
              <a:t>Linux </a:t>
            </a:r>
            <a:r>
              <a:rPr lang="en-US" altLang="ja-JP" err="1"/>
              <a:t>pwgen</a:t>
            </a:r>
            <a:r>
              <a:rPr lang="ja-JP" altLang="en-US"/>
              <a:t>コマンド、スクリプト言語などもっと普通な方法はあります（無理やり</a:t>
            </a:r>
            <a:r>
              <a:rPr lang="en-US" altLang="ja-JP"/>
              <a:t>Excel</a:t>
            </a:r>
            <a:r>
              <a:rPr lang="ja-JP" altLang="en-US"/>
              <a:t>でやってみただけです）</a:t>
            </a:r>
            <a:endParaRPr lang="en-US" altLang="ja-JP"/>
          </a:p>
          <a:p>
            <a:pPr lvl="1"/>
            <a:r>
              <a:rPr kumimoji="1" lang="ja-JP" altLang="en-US">
                <a:solidFill>
                  <a:srgbClr val="F010D5"/>
                </a:solidFill>
              </a:rPr>
              <a:t>問題：なかなか覚えられない</a:t>
            </a:r>
            <a:r>
              <a:rPr kumimoji="1" lang="ja-JP" altLang="en-US"/>
              <a:t>（次スライド）</a:t>
            </a:r>
            <a:endParaRPr kumimoji="1" lang="en-US" altLang="ja-JP"/>
          </a:p>
        </p:txBody>
      </p:sp>
      <p:sp>
        <p:nvSpPr>
          <p:cNvPr id="4" name="日付プレースホルダー 3">
            <a:extLst>
              <a:ext uri="{FF2B5EF4-FFF2-40B4-BE49-F238E27FC236}">
                <a16:creationId xmlns:a16="http://schemas.microsoft.com/office/drawing/2014/main" id="{EC496670-CD9C-72D7-4DDF-C7E08B3DA92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B7479FB-1F38-2A66-4EFA-B1C715636CB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81B533-9D96-6F03-A3AF-75C872B818CD}"/>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spTree>
    <p:extLst>
      <p:ext uri="{BB962C8B-B14F-4D97-AF65-F5344CB8AC3E}">
        <p14:creationId xmlns:p14="http://schemas.microsoft.com/office/powerpoint/2010/main" val="3727735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E3E18-2A62-E4F6-740A-942C2D89925A}"/>
              </a:ext>
            </a:extLst>
          </p:cNvPr>
          <p:cNvSpPr>
            <a:spLocks noGrp="1"/>
          </p:cNvSpPr>
          <p:nvPr>
            <p:ph type="title"/>
          </p:nvPr>
        </p:nvSpPr>
        <p:spPr/>
        <p:txBody>
          <a:bodyPr>
            <a:normAutofit/>
          </a:bodyPr>
          <a:lstStyle/>
          <a:p>
            <a:r>
              <a:rPr kumimoji="1" lang="ja-JP" altLang="en-US"/>
              <a:t>乱数パスワード覚えられない問題</a:t>
            </a:r>
          </a:p>
        </p:txBody>
      </p:sp>
      <p:sp>
        <p:nvSpPr>
          <p:cNvPr id="3" name="コンテンツ プレースホルダー 2">
            <a:extLst>
              <a:ext uri="{FF2B5EF4-FFF2-40B4-BE49-F238E27FC236}">
                <a16:creationId xmlns:a16="http://schemas.microsoft.com/office/drawing/2014/main" id="{F688813C-769C-086D-2BBE-73D9CF7B7297}"/>
              </a:ext>
            </a:extLst>
          </p:cNvPr>
          <p:cNvSpPr>
            <a:spLocks noGrp="1"/>
          </p:cNvSpPr>
          <p:nvPr>
            <p:ph idx="1"/>
          </p:nvPr>
        </p:nvSpPr>
        <p:spPr/>
        <p:txBody>
          <a:bodyPr>
            <a:normAutofit/>
          </a:bodyPr>
          <a:lstStyle/>
          <a:p>
            <a:r>
              <a:rPr kumimoji="1" lang="ja-JP" altLang="en-US"/>
              <a:t>紙に書いておく</a:t>
            </a:r>
            <a:r>
              <a:rPr kumimoji="1" lang="en-US" altLang="ja-JP"/>
              <a:t>?</a:t>
            </a:r>
          </a:p>
          <a:p>
            <a:r>
              <a:rPr lang="ja-JP" altLang="en-US"/>
              <a:t>「いざというとき」の手段としては〇</a:t>
            </a:r>
            <a:endParaRPr lang="en-US" altLang="ja-JP"/>
          </a:p>
          <a:p>
            <a:r>
              <a:rPr lang="ja-JP" altLang="en-US"/>
              <a:t>入力を要求されることが稀なら紙でも耐えられる</a:t>
            </a:r>
            <a:endParaRPr lang="en-US" altLang="ja-JP"/>
          </a:p>
          <a:p>
            <a:r>
              <a:rPr lang="ja-JP" altLang="en-US"/>
              <a:t>だが一般には解決策といえるかは怪しい</a:t>
            </a:r>
            <a:endParaRPr lang="en-US" altLang="ja-JP"/>
          </a:p>
          <a:p>
            <a:r>
              <a:rPr lang="ja-JP" altLang="en-US">
                <a:sym typeface="Symbol" panose="05050102010706020507" pitchFamily="18" charset="2"/>
              </a:rPr>
              <a:t> </a:t>
            </a:r>
            <a:r>
              <a:rPr kumimoji="1" lang="ja-JP" altLang="en-US"/>
              <a:t>コンピュータに保存（＋コピペ）したくなる</a:t>
            </a:r>
          </a:p>
        </p:txBody>
      </p:sp>
      <p:sp>
        <p:nvSpPr>
          <p:cNvPr id="4" name="日付プレースホルダー 3">
            <a:extLst>
              <a:ext uri="{FF2B5EF4-FFF2-40B4-BE49-F238E27FC236}">
                <a16:creationId xmlns:a16="http://schemas.microsoft.com/office/drawing/2014/main" id="{29194638-1C92-BA51-52ED-54D0CF20DB8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4383C67-8CCC-48B0-FF36-51913F5187D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97BC163-9AD2-1E75-BC49-C199FA806354}"/>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spTree>
    <p:extLst>
      <p:ext uri="{BB962C8B-B14F-4D97-AF65-F5344CB8AC3E}">
        <p14:creationId xmlns:p14="http://schemas.microsoft.com/office/powerpoint/2010/main" val="2434770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2B5E9-077A-06BE-D78B-3B9B76E5DCBE}"/>
              </a:ext>
            </a:extLst>
          </p:cNvPr>
          <p:cNvSpPr>
            <a:spLocks noGrp="1"/>
          </p:cNvSpPr>
          <p:nvPr>
            <p:ph type="title"/>
          </p:nvPr>
        </p:nvSpPr>
        <p:spPr/>
        <p:txBody>
          <a:bodyPr>
            <a:normAutofit/>
          </a:bodyPr>
          <a:lstStyle/>
          <a:p>
            <a:r>
              <a:rPr kumimoji="1" lang="ja-JP" altLang="en-US"/>
              <a:t>乱数パスワード覚えられない問題</a:t>
            </a:r>
            <a:br>
              <a:rPr kumimoji="1" lang="en-US" altLang="ja-JP"/>
            </a:br>
            <a:r>
              <a:rPr kumimoji="1" lang="ja-JP" altLang="en-US">
                <a:solidFill>
                  <a:srgbClr val="F010D5"/>
                </a:solidFill>
              </a:rPr>
              <a:t>ほげ</a:t>
            </a:r>
            <a:r>
              <a:rPr kumimoji="1" lang="en-US" altLang="ja-JP">
                <a:solidFill>
                  <a:srgbClr val="F010D5"/>
                </a:solidFill>
              </a:rPr>
              <a:t>.docx </a:t>
            </a:r>
            <a:r>
              <a:rPr kumimoji="1" lang="ja-JP" altLang="en-US"/>
              <a:t>方式</a:t>
            </a:r>
          </a:p>
        </p:txBody>
      </p:sp>
      <p:sp>
        <p:nvSpPr>
          <p:cNvPr id="3" name="コンテンツ プレースホルダー 2">
            <a:extLst>
              <a:ext uri="{FF2B5EF4-FFF2-40B4-BE49-F238E27FC236}">
                <a16:creationId xmlns:a16="http://schemas.microsoft.com/office/drawing/2014/main" id="{97CFEFAA-A113-3A84-DFC9-926267E00435}"/>
              </a:ext>
            </a:extLst>
          </p:cNvPr>
          <p:cNvSpPr>
            <a:spLocks noGrp="1"/>
          </p:cNvSpPr>
          <p:nvPr>
            <p:ph idx="1"/>
          </p:nvPr>
        </p:nvSpPr>
        <p:spPr/>
        <p:txBody>
          <a:bodyPr>
            <a:normAutofit/>
          </a:bodyPr>
          <a:lstStyle/>
          <a:p>
            <a:r>
              <a:rPr lang="ja-JP" altLang="en-US"/>
              <a:t>端末内（ローカルフォルダ）に</a:t>
            </a:r>
            <a:r>
              <a:rPr lang="ja-JP" altLang="en-US">
                <a:solidFill>
                  <a:srgbClr val="F010D5"/>
                </a:solidFill>
              </a:rPr>
              <a:t>暗号化されたファイル</a:t>
            </a:r>
            <a:r>
              <a:rPr lang="ja-JP" altLang="en-US"/>
              <a:t>（</a:t>
            </a:r>
            <a:r>
              <a:rPr lang="en-US" altLang="ja-JP"/>
              <a:t>word </a:t>
            </a:r>
            <a:r>
              <a:rPr lang="ja-JP" altLang="en-US"/>
              <a:t>で作成可能）を作り</a:t>
            </a:r>
            <a:r>
              <a:rPr lang="en-US" altLang="ja-JP"/>
              <a:t>UTokyo Account</a:t>
            </a:r>
            <a:r>
              <a:rPr lang="ja-JP" altLang="en-US"/>
              <a:t>のパスワードをメモしておく「</a:t>
            </a:r>
            <a:r>
              <a:rPr kumimoji="1" lang="ja-JP" altLang="en-US"/>
              <a:t>ほげ</a:t>
            </a:r>
            <a:r>
              <a:rPr lang="en-US" altLang="ja-JP"/>
              <a:t>.docx</a:t>
            </a:r>
            <a:r>
              <a:rPr lang="ja-JP" altLang="en-US"/>
              <a:t>」</a:t>
            </a:r>
            <a:endParaRPr lang="en-US" altLang="ja-JP"/>
          </a:p>
          <a:p>
            <a:pPr lvl="1"/>
            <a:r>
              <a:rPr lang="ja-JP" altLang="en-US">
                <a:hlinkClick r:id="rId2"/>
              </a:rPr>
              <a:t>見本</a:t>
            </a:r>
            <a:r>
              <a:rPr lang="ja-JP" altLang="en-US"/>
              <a:t> </a:t>
            </a:r>
            <a:r>
              <a:rPr lang="en-US" altLang="ja-JP"/>
              <a:t>(</a:t>
            </a:r>
            <a:r>
              <a:rPr lang="ja-JP" altLang="en-US"/>
              <a:t>パスワード：  </a:t>
            </a:r>
            <a:r>
              <a:rPr lang="en-US" altLang="ja-JP"/>
              <a:t>eeyoWei3)</a:t>
            </a:r>
          </a:p>
          <a:p>
            <a:r>
              <a:rPr lang="en-US" altLang="ja-JP"/>
              <a:t>Word:</a:t>
            </a:r>
            <a:r>
              <a:rPr lang="ja-JP" altLang="en-US"/>
              <a:t>「ファイル」</a:t>
            </a:r>
            <a:r>
              <a:rPr lang="ja-JP" altLang="en-US">
                <a:sym typeface="Symbol" panose="05050102010706020507" pitchFamily="18" charset="2"/>
              </a:rPr>
              <a:t></a:t>
            </a:r>
            <a:r>
              <a:rPr lang="ja-JP" altLang="en-US"/>
              <a:t>「情報」</a:t>
            </a:r>
            <a:r>
              <a:rPr lang="ja-JP" altLang="en-US">
                <a:sym typeface="Symbol" panose="05050102010706020507" pitchFamily="18" charset="2"/>
              </a:rPr>
              <a:t></a:t>
            </a:r>
            <a:r>
              <a:rPr lang="ja-JP" altLang="en-US"/>
              <a:t>「文書の保護」</a:t>
            </a:r>
            <a:r>
              <a:rPr lang="ja-JP" altLang="en-US">
                <a:sym typeface="Symbol" panose="05050102010706020507" pitchFamily="18" charset="2"/>
              </a:rPr>
              <a:t></a:t>
            </a:r>
            <a:r>
              <a:rPr lang="ja-JP" altLang="en-US"/>
              <a:t>「パスワードを使用して暗号化」</a:t>
            </a:r>
            <a:endParaRPr lang="en-US" altLang="ja-JP"/>
          </a:p>
        </p:txBody>
      </p:sp>
      <p:sp>
        <p:nvSpPr>
          <p:cNvPr id="4" name="日付プレースホルダー 3">
            <a:extLst>
              <a:ext uri="{FF2B5EF4-FFF2-40B4-BE49-F238E27FC236}">
                <a16:creationId xmlns:a16="http://schemas.microsoft.com/office/drawing/2014/main" id="{46CA1032-BBC1-072A-5020-1F3CFA0AA2F8}"/>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8D4EAD5-1D4C-4C95-7DB0-D1755133A7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B9E232F-06C8-ADC6-15BD-67E21B8381E9}"/>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spTree>
    <p:extLst>
      <p:ext uri="{BB962C8B-B14F-4D97-AF65-F5344CB8AC3E}">
        <p14:creationId xmlns:p14="http://schemas.microsoft.com/office/powerpoint/2010/main" val="2716494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3CB3F-4042-61BA-0FDE-E0066F56D327}"/>
              </a:ext>
            </a:extLst>
          </p:cNvPr>
          <p:cNvSpPr>
            <a:spLocks noGrp="1"/>
          </p:cNvSpPr>
          <p:nvPr>
            <p:ph type="title"/>
          </p:nvPr>
        </p:nvSpPr>
        <p:spPr/>
        <p:txBody>
          <a:bodyPr/>
          <a:lstStyle/>
          <a:p>
            <a:r>
              <a:rPr lang="ja-JP" altLang="en-US">
                <a:solidFill>
                  <a:srgbClr val="F010D5"/>
                </a:solidFill>
              </a:rPr>
              <a:t>ほげ</a:t>
            </a:r>
            <a:r>
              <a:rPr lang="en-US" altLang="ja-JP">
                <a:solidFill>
                  <a:srgbClr val="F010D5"/>
                </a:solidFill>
              </a:rPr>
              <a:t>.docx</a:t>
            </a:r>
            <a:r>
              <a:rPr lang="ja-JP" altLang="en-US"/>
              <a:t>のパスワードは</a:t>
            </a:r>
            <a:r>
              <a:rPr lang="en-US" altLang="ja-JP"/>
              <a:t>?</a:t>
            </a:r>
            <a:endParaRPr kumimoji="1" lang="ja-JP" altLang="en-US"/>
          </a:p>
        </p:txBody>
      </p:sp>
      <p:sp>
        <p:nvSpPr>
          <p:cNvPr id="3" name="コンテンツ プレースホルダー 2">
            <a:extLst>
              <a:ext uri="{FF2B5EF4-FFF2-40B4-BE49-F238E27FC236}">
                <a16:creationId xmlns:a16="http://schemas.microsoft.com/office/drawing/2014/main" id="{264BFC81-5F2A-41F6-FB24-34CA7EF66ED6}"/>
              </a:ext>
            </a:extLst>
          </p:cNvPr>
          <p:cNvSpPr>
            <a:spLocks noGrp="1"/>
          </p:cNvSpPr>
          <p:nvPr>
            <p:ph idx="1"/>
          </p:nvPr>
        </p:nvSpPr>
        <p:spPr>
          <a:xfrm>
            <a:off x="259492" y="1825625"/>
            <a:ext cx="11788346" cy="4351338"/>
          </a:xfrm>
        </p:spPr>
        <p:txBody>
          <a:bodyPr>
            <a:normAutofit fontScale="85000" lnSpcReduction="20000"/>
          </a:bodyPr>
          <a:lstStyle/>
          <a:p>
            <a:r>
              <a:rPr kumimoji="1" lang="en-US" altLang="ja-JP" dirty="0"/>
              <a:t>A: </a:t>
            </a:r>
            <a:r>
              <a:rPr kumimoji="1" lang="ja-JP" altLang="en-US" dirty="0"/>
              <a:t>記憶可能なものに設定</a:t>
            </a:r>
            <a:endParaRPr kumimoji="1" lang="en-US" altLang="ja-JP" dirty="0"/>
          </a:p>
          <a:p>
            <a:r>
              <a:rPr lang="en-US" altLang="ja-JP" dirty="0"/>
              <a:t>Q: </a:t>
            </a:r>
            <a:r>
              <a:rPr lang="ja-JP" altLang="en-US" dirty="0"/>
              <a:t>え？それって（初めから</a:t>
            </a:r>
            <a:r>
              <a:rPr lang="en-US" altLang="ja-JP" dirty="0" err="1"/>
              <a:t>utac</a:t>
            </a:r>
            <a:r>
              <a:rPr lang="ja-JP" altLang="en-US" dirty="0"/>
              <a:t>に記憶可能なパスワードを使うのと）同じことでは</a:t>
            </a:r>
            <a:r>
              <a:rPr lang="en-US" altLang="ja-JP" dirty="0"/>
              <a:t>?</a:t>
            </a:r>
          </a:p>
          <a:p>
            <a:r>
              <a:rPr kumimoji="1" lang="en-US" altLang="ja-JP" dirty="0"/>
              <a:t>A: </a:t>
            </a:r>
            <a:r>
              <a:rPr kumimoji="1" lang="ja-JP" altLang="en-US" dirty="0"/>
              <a:t>否。「ほげ</a:t>
            </a:r>
            <a:r>
              <a:rPr kumimoji="1" lang="en-US" altLang="ja-JP" dirty="0"/>
              <a:t>.docx</a:t>
            </a:r>
            <a:r>
              <a:rPr kumimoji="1" lang="ja-JP" altLang="en-US" dirty="0"/>
              <a:t>」がその端末に物理的にさわら</a:t>
            </a:r>
            <a:r>
              <a:rPr lang="ja-JP" altLang="en-US" dirty="0"/>
              <a:t>ない</a:t>
            </a:r>
            <a:r>
              <a:rPr kumimoji="1" lang="ja-JP" altLang="en-US" dirty="0"/>
              <a:t>と開けられない</a:t>
            </a:r>
            <a:r>
              <a:rPr lang="ja-JP" altLang="en-US" dirty="0"/>
              <a:t>ようにしていれ</a:t>
            </a:r>
            <a:r>
              <a:rPr kumimoji="1" lang="ja-JP" altLang="en-US" dirty="0"/>
              <a:t>ば「ほげ</a:t>
            </a:r>
            <a:r>
              <a:rPr kumimoji="1" lang="en-US" altLang="ja-JP" dirty="0"/>
              <a:t>.docx</a:t>
            </a:r>
            <a:r>
              <a:rPr kumimoji="1" lang="ja-JP" altLang="en-US" dirty="0"/>
              <a:t>」はすでにある程度安全</a:t>
            </a:r>
            <a:endParaRPr kumimoji="1" lang="en-US" altLang="ja-JP" dirty="0"/>
          </a:p>
          <a:p>
            <a:r>
              <a:rPr kumimoji="1" lang="en-US" altLang="ja-JP" dirty="0"/>
              <a:t>UTokyo Account</a:t>
            </a:r>
            <a:r>
              <a:rPr kumimoji="1" lang="ja-JP" altLang="en-US" dirty="0"/>
              <a:t>パスワードはインターネットに開いた入口の鍵であることに注意</a:t>
            </a:r>
            <a:r>
              <a:rPr kumimoji="1" lang="en-US" altLang="ja-JP" dirty="0"/>
              <a:t>!</a:t>
            </a:r>
          </a:p>
          <a:p>
            <a:r>
              <a:rPr lang="en-US" altLang="ja-JP" dirty="0" err="1"/>
              <a:t>utac</a:t>
            </a:r>
            <a:r>
              <a:rPr lang="ja-JP" altLang="en-US" dirty="0"/>
              <a:t>は以下の</a:t>
            </a:r>
            <a:r>
              <a:rPr lang="en-US" altLang="ja-JP" dirty="0"/>
              <a:t>(a)(b)</a:t>
            </a:r>
            <a:r>
              <a:rPr lang="ja-JP" altLang="en-US" dirty="0"/>
              <a:t>（の弱い方）で守られている</a:t>
            </a:r>
            <a:endParaRPr lang="en-US" altLang="ja-JP" dirty="0"/>
          </a:p>
          <a:p>
            <a:pPr lvl="1"/>
            <a:r>
              <a:rPr lang="en-US" altLang="ja-JP" dirty="0"/>
              <a:t>(a) </a:t>
            </a:r>
            <a:r>
              <a:rPr lang="ja-JP" altLang="en-US" dirty="0"/>
              <a:t>乱数パスワード</a:t>
            </a:r>
            <a:endParaRPr lang="en-US" altLang="ja-JP" dirty="0"/>
          </a:p>
          <a:p>
            <a:pPr lvl="1"/>
            <a:r>
              <a:rPr lang="en-US" altLang="ja-JP" dirty="0"/>
              <a:t>(b) </a:t>
            </a:r>
            <a:r>
              <a:rPr lang="ja-JP" altLang="en-US" dirty="0"/>
              <a:t>端末の物理セキュリティ＋ログインセキュリティ＋ほげ</a:t>
            </a:r>
            <a:r>
              <a:rPr lang="en-US" altLang="ja-JP" dirty="0"/>
              <a:t>.docx</a:t>
            </a:r>
            <a:r>
              <a:rPr lang="ja-JP" altLang="en-US" dirty="0"/>
              <a:t>のパスワード</a:t>
            </a:r>
            <a:endParaRPr lang="en-US" altLang="ja-JP" dirty="0"/>
          </a:p>
        </p:txBody>
      </p:sp>
      <p:sp>
        <p:nvSpPr>
          <p:cNvPr id="4" name="日付プレースホルダー 3">
            <a:extLst>
              <a:ext uri="{FF2B5EF4-FFF2-40B4-BE49-F238E27FC236}">
                <a16:creationId xmlns:a16="http://schemas.microsoft.com/office/drawing/2014/main" id="{30C03E70-83A7-ABC5-1B4E-A28986445FD7}"/>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DD506F66-6191-C358-BC92-DC02DA07B3F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C4BADE5-F883-B205-7444-B7941686292E}"/>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spTree>
    <p:extLst>
      <p:ext uri="{BB962C8B-B14F-4D97-AF65-F5344CB8AC3E}">
        <p14:creationId xmlns:p14="http://schemas.microsoft.com/office/powerpoint/2010/main" val="1200508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6ACC2-2392-B77D-C255-B32D8AF9005B}"/>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D9AC6B90-40B7-09EB-1F7F-E6578460368F}"/>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B2391D12-E028-E918-8689-A6C8CC2491A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561C498-8EF0-3445-4AEE-9DFAAFF8A206}"/>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EA4B125-313B-56CC-E639-3DBC8A6014C4}"/>
              </a:ext>
            </a:extLst>
          </p:cNvPr>
          <p:cNvSpPr>
            <a:spLocks noGrp="1"/>
          </p:cNvSpPr>
          <p:nvPr>
            <p:ph type="sldNum" sz="quarter" idx="12"/>
          </p:nvPr>
        </p:nvSpPr>
        <p:spPr/>
        <p:txBody>
          <a:bodyPr/>
          <a:lstStyle/>
          <a:p>
            <a:fld id="{55E32C41-2E12-F042-B05A-CBC2BA75F68F}" type="slidenum">
              <a:rPr kumimoji="1" lang="ja-JP" altLang="en-US" smtClean="0"/>
              <a:t>37</a:t>
            </a:fld>
            <a:endParaRPr kumimoji="1" lang="ja-JP" altLang="en-US"/>
          </a:p>
        </p:txBody>
      </p:sp>
    </p:spTree>
    <p:extLst>
      <p:ext uri="{BB962C8B-B14F-4D97-AF65-F5344CB8AC3E}">
        <p14:creationId xmlns:p14="http://schemas.microsoft.com/office/powerpoint/2010/main" val="251840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E0914-CC9B-9E56-5E17-70EE9DBE30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587228A-D880-A421-7712-12DBAF5C42DD}"/>
              </a:ext>
            </a:extLst>
          </p:cNvPr>
          <p:cNvSpPr>
            <a:spLocks noGrp="1"/>
          </p:cNvSpPr>
          <p:nvPr>
            <p:ph type="title"/>
          </p:nvPr>
        </p:nvSpPr>
        <p:spPr/>
        <p:txBody>
          <a:bodyPr>
            <a:normAutofit/>
          </a:bodyPr>
          <a:lstStyle/>
          <a:p>
            <a:r>
              <a:rPr lang="ja-JP" altLang="en-US" dirty="0"/>
              <a:t>絶対に漏らせないデータがそこにはある</a:t>
            </a:r>
            <a:endParaRPr kumimoji="1" lang="ja-JP" altLang="en-US" dirty="0"/>
          </a:p>
        </p:txBody>
      </p:sp>
      <p:sp>
        <p:nvSpPr>
          <p:cNvPr id="4" name="日付プレースホルダー 3">
            <a:extLst>
              <a:ext uri="{FF2B5EF4-FFF2-40B4-BE49-F238E27FC236}">
                <a16:creationId xmlns:a16="http://schemas.microsoft.com/office/drawing/2014/main" id="{05035CC2-71B5-CC0F-5A9F-F4D8AFF0841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496F6A2-6C4F-9E68-E2D0-7B4C5985FB4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791292B-EC12-BFAC-DDF4-463CE627F183}"/>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grpSp>
        <p:nvGrpSpPr>
          <p:cNvPr id="40" name="グループ化 39">
            <a:extLst>
              <a:ext uri="{FF2B5EF4-FFF2-40B4-BE49-F238E27FC236}">
                <a16:creationId xmlns:a16="http://schemas.microsoft.com/office/drawing/2014/main" id="{3E728BC0-A900-E7E5-46CB-F28516B8B7B8}"/>
              </a:ext>
            </a:extLst>
          </p:cNvPr>
          <p:cNvGrpSpPr/>
          <p:nvPr/>
        </p:nvGrpSpPr>
        <p:grpSpPr>
          <a:xfrm>
            <a:off x="6799590" y="1712943"/>
            <a:ext cx="1626698" cy="935360"/>
            <a:chOff x="3203848" y="1825915"/>
            <a:chExt cx="2274263" cy="1307713"/>
          </a:xfrm>
        </p:grpSpPr>
        <p:sp>
          <p:nvSpPr>
            <p:cNvPr id="19" name="雲 18">
              <a:extLst>
                <a:ext uri="{FF2B5EF4-FFF2-40B4-BE49-F238E27FC236}">
                  <a16:creationId xmlns:a16="http://schemas.microsoft.com/office/drawing/2014/main" id="{CC6B6979-7D4F-377A-DFB6-566B9D13709C}"/>
                </a:ext>
              </a:extLst>
            </p:cNvPr>
            <p:cNvSpPr/>
            <p:nvPr/>
          </p:nvSpPr>
          <p:spPr>
            <a:xfrm>
              <a:off x="3203848" y="1825915"/>
              <a:ext cx="2274263" cy="130771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7" name="図 26" descr="グラフィカル ユーザー インターフェイス, アプリケーション&#10;&#10;自動的に生成された説明">
              <a:extLst>
                <a:ext uri="{FF2B5EF4-FFF2-40B4-BE49-F238E27FC236}">
                  <a16:creationId xmlns:a16="http://schemas.microsoft.com/office/drawing/2014/main" id="{927831D3-CFA4-A291-6E44-F0BB742B02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04" y="2057524"/>
              <a:ext cx="1584949" cy="831132"/>
            </a:xfrm>
            <a:prstGeom prst="rect">
              <a:avLst/>
            </a:prstGeom>
          </p:spPr>
        </p:pic>
      </p:grpSp>
      <p:grpSp>
        <p:nvGrpSpPr>
          <p:cNvPr id="39" name="グループ化 38">
            <a:extLst>
              <a:ext uri="{FF2B5EF4-FFF2-40B4-BE49-F238E27FC236}">
                <a16:creationId xmlns:a16="http://schemas.microsoft.com/office/drawing/2014/main" id="{CA1EC926-C205-86F2-0E4A-402EAFA1AB69}"/>
              </a:ext>
            </a:extLst>
          </p:cNvPr>
          <p:cNvGrpSpPr/>
          <p:nvPr/>
        </p:nvGrpSpPr>
        <p:grpSpPr>
          <a:xfrm>
            <a:off x="5199823" y="1340769"/>
            <a:ext cx="1626698" cy="935359"/>
            <a:chOff x="5580619" y="1664743"/>
            <a:chExt cx="2274263" cy="1307712"/>
          </a:xfrm>
        </p:grpSpPr>
        <p:sp>
          <p:nvSpPr>
            <p:cNvPr id="18" name="雲 17">
              <a:extLst>
                <a:ext uri="{FF2B5EF4-FFF2-40B4-BE49-F238E27FC236}">
                  <a16:creationId xmlns:a16="http://schemas.microsoft.com/office/drawing/2014/main" id="{6C5FE0F3-8D55-3F4A-5324-910BDA7FD920}"/>
                </a:ext>
              </a:extLst>
            </p:cNvPr>
            <p:cNvSpPr/>
            <p:nvPr/>
          </p:nvSpPr>
          <p:spPr>
            <a:xfrm>
              <a:off x="5580619" y="1664743"/>
              <a:ext cx="2274263" cy="130771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9" name="図 28" descr="グラフィカル ユーザー インターフェイス が含まれている画像&#10;&#10;自動的に生成された説明">
              <a:extLst>
                <a:ext uri="{FF2B5EF4-FFF2-40B4-BE49-F238E27FC236}">
                  <a16:creationId xmlns:a16="http://schemas.microsoft.com/office/drawing/2014/main" id="{91191815-2204-2E0C-8692-E7D097F24D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971" y="1905008"/>
              <a:ext cx="1089558" cy="726371"/>
            </a:xfrm>
            <a:prstGeom prst="rect">
              <a:avLst/>
            </a:prstGeom>
          </p:spPr>
        </p:pic>
      </p:grpSp>
      <p:grpSp>
        <p:nvGrpSpPr>
          <p:cNvPr id="43" name="グループ化 42">
            <a:extLst>
              <a:ext uri="{FF2B5EF4-FFF2-40B4-BE49-F238E27FC236}">
                <a16:creationId xmlns:a16="http://schemas.microsoft.com/office/drawing/2014/main" id="{FF2A9BDE-C37F-1A22-8889-5ED92C417634}"/>
              </a:ext>
            </a:extLst>
          </p:cNvPr>
          <p:cNvGrpSpPr/>
          <p:nvPr/>
        </p:nvGrpSpPr>
        <p:grpSpPr>
          <a:xfrm>
            <a:off x="3700788" y="1827799"/>
            <a:ext cx="1510641" cy="707450"/>
            <a:chOff x="1699620" y="3945686"/>
            <a:chExt cx="2274263" cy="1065063"/>
          </a:xfrm>
        </p:grpSpPr>
        <p:sp>
          <p:nvSpPr>
            <p:cNvPr id="32" name="雲 31">
              <a:extLst>
                <a:ext uri="{FF2B5EF4-FFF2-40B4-BE49-F238E27FC236}">
                  <a16:creationId xmlns:a16="http://schemas.microsoft.com/office/drawing/2014/main" id="{E5EA550C-3D72-F80A-2504-8C2E4F7B0F71}"/>
                </a:ext>
              </a:extLst>
            </p:cNvPr>
            <p:cNvSpPr/>
            <p:nvPr/>
          </p:nvSpPr>
          <p:spPr>
            <a:xfrm>
              <a:off x="1699620" y="3945686"/>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5" name="図 34">
              <a:extLst>
                <a:ext uri="{FF2B5EF4-FFF2-40B4-BE49-F238E27FC236}">
                  <a16:creationId xmlns:a16="http://schemas.microsoft.com/office/drawing/2014/main" id="{844C58E7-D75A-6E24-F384-18687D0D4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1" y="4316075"/>
              <a:ext cx="1714083" cy="324286"/>
            </a:xfrm>
            <a:prstGeom prst="rect">
              <a:avLst/>
            </a:prstGeom>
          </p:spPr>
        </p:pic>
      </p:grpSp>
      <p:grpSp>
        <p:nvGrpSpPr>
          <p:cNvPr id="42" name="グループ化 41">
            <a:extLst>
              <a:ext uri="{FF2B5EF4-FFF2-40B4-BE49-F238E27FC236}">
                <a16:creationId xmlns:a16="http://schemas.microsoft.com/office/drawing/2014/main" id="{630A227A-6B9D-2F93-090B-C751C8C066A6}"/>
              </a:ext>
            </a:extLst>
          </p:cNvPr>
          <p:cNvGrpSpPr/>
          <p:nvPr/>
        </p:nvGrpSpPr>
        <p:grpSpPr>
          <a:xfrm>
            <a:off x="2007976" y="1462978"/>
            <a:ext cx="1741951" cy="956911"/>
            <a:chOff x="4572000" y="3239988"/>
            <a:chExt cx="2274263" cy="1249328"/>
          </a:xfrm>
        </p:grpSpPr>
        <p:sp>
          <p:nvSpPr>
            <p:cNvPr id="36" name="雲 35">
              <a:extLst>
                <a:ext uri="{FF2B5EF4-FFF2-40B4-BE49-F238E27FC236}">
                  <a16:creationId xmlns:a16="http://schemas.microsoft.com/office/drawing/2014/main" id="{4EF1A8E3-2C32-C76B-CE18-DF6745A371C5}"/>
                </a:ext>
              </a:extLst>
            </p:cNvPr>
            <p:cNvSpPr/>
            <p:nvPr/>
          </p:nvSpPr>
          <p:spPr>
            <a:xfrm>
              <a:off x="4572000" y="3284310"/>
              <a:ext cx="2274263" cy="106506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8" name="図 37" descr="ロゴ&#10;&#10;自動的に生成された説明">
              <a:extLst>
                <a:ext uri="{FF2B5EF4-FFF2-40B4-BE49-F238E27FC236}">
                  <a16:creationId xmlns:a16="http://schemas.microsoft.com/office/drawing/2014/main" id="{FB6D6369-86EF-9733-13C6-C940E59F40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467" y="3239988"/>
              <a:ext cx="1249328" cy="1249328"/>
            </a:xfrm>
            <a:prstGeom prst="rect">
              <a:avLst/>
            </a:prstGeom>
          </p:spPr>
        </p:pic>
      </p:grpSp>
      <p:sp>
        <p:nvSpPr>
          <p:cNvPr id="45" name="雲 44">
            <a:extLst>
              <a:ext uri="{FF2B5EF4-FFF2-40B4-BE49-F238E27FC236}">
                <a16:creationId xmlns:a16="http://schemas.microsoft.com/office/drawing/2014/main" id="{1C998833-8974-406C-6081-74EBDA0181F6}"/>
              </a:ext>
            </a:extLst>
          </p:cNvPr>
          <p:cNvSpPr/>
          <p:nvPr/>
        </p:nvSpPr>
        <p:spPr>
          <a:xfrm>
            <a:off x="8506709" y="1750515"/>
            <a:ext cx="1626698" cy="9353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lang="ja-JP" altLang="en-US">
              <a:solidFill>
                <a:schemeClr val="tx1"/>
              </a:solidFill>
            </a:endParaRPr>
          </a:p>
        </p:txBody>
      </p:sp>
      <p:pic>
        <p:nvPicPr>
          <p:cNvPr id="60" name="図 59">
            <a:extLst>
              <a:ext uri="{FF2B5EF4-FFF2-40B4-BE49-F238E27FC236}">
                <a16:creationId xmlns:a16="http://schemas.microsoft.com/office/drawing/2014/main" id="{18B3D4E0-8518-443E-660B-3D983EA8B7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7524" y="4963474"/>
            <a:ext cx="925270" cy="1345847"/>
          </a:xfrm>
          <a:prstGeom prst="rect">
            <a:avLst/>
          </a:prstGeom>
        </p:spPr>
      </p:pic>
      <p:pic>
        <p:nvPicPr>
          <p:cNvPr id="62" name="図 61" descr="ゲームのキャラクター&#10;&#10;低い精度で自動的に生成された説明">
            <a:extLst>
              <a:ext uri="{FF2B5EF4-FFF2-40B4-BE49-F238E27FC236}">
                <a16:creationId xmlns:a16="http://schemas.microsoft.com/office/drawing/2014/main" id="{1677AE6B-4AD3-2F3D-FD21-E46B79F01A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6994" y="4811780"/>
            <a:ext cx="925270" cy="1345847"/>
          </a:xfrm>
          <a:prstGeom prst="rect">
            <a:avLst/>
          </a:prstGeom>
        </p:spPr>
      </p:pic>
      <p:pic>
        <p:nvPicPr>
          <p:cNvPr id="72" name="図 71" descr="おもちゃ, 衣類 が含まれている画像&#10;&#10;自動的に生成された説明">
            <a:extLst>
              <a:ext uri="{FF2B5EF4-FFF2-40B4-BE49-F238E27FC236}">
                <a16:creationId xmlns:a16="http://schemas.microsoft.com/office/drawing/2014/main" id="{E1F8A2A2-F3FC-52FB-2413-B5CE1AA391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7679" y="4581077"/>
            <a:ext cx="815960" cy="1521605"/>
          </a:xfrm>
          <a:prstGeom prst="rect">
            <a:avLst/>
          </a:prstGeom>
        </p:spPr>
      </p:pic>
      <p:pic>
        <p:nvPicPr>
          <p:cNvPr id="76" name="図 75" descr="おもちゃ が含まれている画像&#10;&#10;自動的に生成された説明">
            <a:extLst>
              <a:ext uri="{FF2B5EF4-FFF2-40B4-BE49-F238E27FC236}">
                <a16:creationId xmlns:a16="http://schemas.microsoft.com/office/drawing/2014/main" id="{FE53EA95-56EF-9EE3-C729-4D0102CEF10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5587" y="4795679"/>
            <a:ext cx="942092" cy="1345846"/>
          </a:xfrm>
          <a:prstGeom prst="rect">
            <a:avLst/>
          </a:prstGeom>
        </p:spPr>
      </p:pic>
      <p:grpSp>
        <p:nvGrpSpPr>
          <p:cNvPr id="159" name="グループ化 158">
            <a:extLst>
              <a:ext uri="{FF2B5EF4-FFF2-40B4-BE49-F238E27FC236}">
                <a16:creationId xmlns:a16="http://schemas.microsoft.com/office/drawing/2014/main" id="{6BF4EFF6-1430-A992-F991-9C16A6B50313}"/>
              </a:ext>
            </a:extLst>
          </p:cNvPr>
          <p:cNvGrpSpPr/>
          <p:nvPr/>
        </p:nvGrpSpPr>
        <p:grpSpPr>
          <a:xfrm>
            <a:off x="2281723" y="2038543"/>
            <a:ext cx="7735789" cy="2924930"/>
            <a:chOff x="757722" y="2349846"/>
            <a:chExt cx="7735789" cy="2924930"/>
          </a:xfrm>
        </p:grpSpPr>
        <p:pic>
          <p:nvPicPr>
            <p:cNvPr id="101" name="図 100" descr="文字の書かれた紙&#10;&#10;自動的に生成された説明">
              <a:extLst>
                <a:ext uri="{FF2B5EF4-FFF2-40B4-BE49-F238E27FC236}">
                  <a16:creationId xmlns:a16="http://schemas.microsoft.com/office/drawing/2014/main" id="{D8CE891D-CB40-C4CB-6C75-E3B3EC1E406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7722" y="2406212"/>
              <a:ext cx="213878" cy="373586"/>
            </a:xfrm>
            <a:prstGeom prst="rect">
              <a:avLst/>
            </a:prstGeom>
          </p:spPr>
        </p:pic>
        <p:cxnSp>
          <p:nvCxnSpPr>
            <p:cNvPr id="103" name="直線コネクタ 102">
              <a:extLst>
                <a:ext uri="{FF2B5EF4-FFF2-40B4-BE49-F238E27FC236}">
                  <a16:creationId xmlns:a16="http://schemas.microsoft.com/office/drawing/2014/main" id="{04FA49BF-3EB0-D8A4-2C3F-20136487F5D3}"/>
                </a:ext>
              </a:extLst>
            </p:cNvPr>
            <p:cNvCxnSpPr>
              <a:cxnSpLocks/>
              <a:stCxn id="62" idx="0"/>
              <a:endCxn id="137" idx="2"/>
            </p:cNvCxnSpPr>
            <p:nvPr/>
          </p:nvCxnSpPr>
          <p:spPr>
            <a:xfrm flipV="1">
              <a:off x="3135629" y="2723764"/>
              <a:ext cx="983672" cy="2399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02ED9019-9842-B408-4D8C-2E24BFBF7358}"/>
                </a:ext>
              </a:extLst>
            </p:cNvPr>
            <p:cNvCxnSpPr>
              <a:cxnSpLocks/>
              <a:stCxn id="60" idx="0"/>
              <a:endCxn id="142" idx="2"/>
            </p:cNvCxnSpPr>
            <p:nvPr/>
          </p:nvCxnSpPr>
          <p:spPr>
            <a:xfrm flipV="1">
              <a:off x="4186159" y="3099683"/>
              <a:ext cx="1820797" cy="2175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F2A0E611-EC80-2905-551E-89B793EEE3F9}"/>
                </a:ext>
              </a:extLst>
            </p:cNvPr>
            <p:cNvCxnSpPr>
              <a:cxnSpLocks/>
              <a:stCxn id="76" idx="0"/>
              <a:endCxn id="131" idx="2"/>
            </p:cNvCxnSpPr>
            <p:nvPr/>
          </p:nvCxnSpPr>
          <p:spPr>
            <a:xfrm flipH="1" flipV="1">
              <a:off x="1486292" y="2788525"/>
              <a:ext cx="4006341" cy="2318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93180EE6-CE39-1F73-1506-802985EA79C5}"/>
                </a:ext>
              </a:extLst>
            </p:cNvPr>
            <p:cNvCxnSpPr>
              <a:cxnSpLocks/>
              <a:stCxn id="72" idx="0"/>
              <a:endCxn id="140" idx="2"/>
            </p:cNvCxnSpPr>
            <p:nvPr/>
          </p:nvCxnSpPr>
          <p:spPr>
            <a:xfrm flipH="1" flipV="1">
              <a:off x="5067460" y="2738320"/>
              <a:ext cx="1304199" cy="2154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74D04A10-E87C-64BA-7B11-3E21BAD30B35}"/>
                </a:ext>
              </a:extLst>
            </p:cNvPr>
            <p:cNvCxnSpPr>
              <a:cxnSpLocks/>
              <a:stCxn id="60" idx="0"/>
              <a:endCxn id="134" idx="2"/>
            </p:cNvCxnSpPr>
            <p:nvPr/>
          </p:nvCxnSpPr>
          <p:spPr>
            <a:xfrm flipH="1" flipV="1">
              <a:off x="2930877" y="2940071"/>
              <a:ext cx="1255282" cy="233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E5347BAC-8C89-0BE5-001C-404BFC2403A3}"/>
                </a:ext>
              </a:extLst>
            </p:cNvPr>
            <p:cNvCxnSpPr>
              <a:cxnSpLocks/>
              <a:stCxn id="62" idx="0"/>
              <a:endCxn id="145" idx="2"/>
            </p:cNvCxnSpPr>
            <p:nvPr/>
          </p:nvCxnSpPr>
          <p:spPr>
            <a:xfrm flipV="1">
              <a:off x="3135629" y="3096057"/>
              <a:ext cx="4302784" cy="20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DCB512DE-E32B-11F0-7D50-24734853D562}"/>
                </a:ext>
              </a:extLst>
            </p:cNvPr>
            <p:cNvCxnSpPr>
              <a:cxnSpLocks/>
              <a:stCxn id="76" idx="0"/>
              <a:endCxn id="135" idx="2"/>
            </p:cNvCxnSpPr>
            <p:nvPr/>
          </p:nvCxnSpPr>
          <p:spPr>
            <a:xfrm flipH="1" flipV="1">
              <a:off x="3226642" y="2949130"/>
              <a:ext cx="2265991" cy="2157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2CCA11E8-6C8E-EA09-2A05-5DE24E7F0A79}"/>
                </a:ext>
              </a:extLst>
            </p:cNvPr>
            <p:cNvCxnSpPr>
              <a:cxnSpLocks/>
              <a:stCxn id="72" idx="0"/>
              <a:endCxn id="144" idx="2"/>
            </p:cNvCxnSpPr>
            <p:nvPr/>
          </p:nvCxnSpPr>
          <p:spPr>
            <a:xfrm flipV="1">
              <a:off x="6371659" y="3114571"/>
              <a:ext cx="257590" cy="1777808"/>
            </a:xfrm>
            <a:prstGeom prst="line">
              <a:avLst/>
            </a:prstGeom>
          </p:spPr>
          <p:style>
            <a:lnRef idx="1">
              <a:schemeClr val="accent1"/>
            </a:lnRef>
            <a:fillRef idx="0">
              <a:schemeClr val="accent1"/>
            </a:fillRef>
            <a:effectRef idx="0">
              <a:schemeClr val="accent1"/>
            </a:effectRef>
            <a:fontRef idx="minor">
              <a:schemeClr val="tx1"/>
            </a:fontRef>
          </p:style>
        </p:cxnSp>
        <p:pic>
          <p:nvPicPr>
            <p:cNvPr id="130" name="図 129" descr="文字の書かれた紙&#10;&#10;自動的に生成された説明">
              <a:extLst>
                <a:ext uri="{FF2B5EF4-FFF2-40B4-BE49-F238E27FC236}">
                  <a16:creationId xmlns:a16="http://schemas.microsoft.com/office/drawing/2014/main" id="{F4917D9B-0368-57C4-06EA-FE10CE99BB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3588" y="2405880"/>
              <a:ext cx="213878" cy="373586"/>
            </a:xfrm>
            <a:prstGeom prst="rect">
              <a:avLst/>
            </a:prstGeom>
          </p:spPr>
        </p:pic>
        <p:pic>
          <p:nvPicPr>
            <p:cNvPr id="131" name="図 130" descr="文字の書かれた紙&#10;&#10;自動的に生成された説明">
              <a:extLst>
                <a:ext uri="{FF2B5EF4-FFF2-40B4-BE49-F238E27FC236}">
                  <a16:creationId xmlns:a16="http://schemas.microsoft.com/office/drawing/2014/main" id="{5C9BCE5F-74F4-F92B-BD4B-AE16C379DDD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79353" y="2414939"/>
              <a:ext cx="213878" cy="373586"/>
            </a:xfrm>
            <a:prstGeom prst="rect">
              <a:avLst/>
            </a:prstGeom>
          </p:spPr>
        </p:pic>
        <p:pic>
          <p:nvPicPr>
            <p:cNvPr id="132" name="図 131" descr="文字の書かれた紙&#10;&#10;自動的に生成された説明">
              <a:extLst>
                <a:ext uri="{FF2B5EF4-FFF2-40B4-BE49-F238E27FC236}">
                  <a16:creationId xmlns:a16="http://schemas.microsoft.com/office/drawing/2014/main" id="{61A9F0F1-BD5A-3440-4A2B-828EBB21C26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81" y="2420768"/>
              <a:ext cx="213878" cy="373586"/>
            </a:xfrm>
            <a:prstGeom prst="rect">
              <a:avLst/>
            </a:prstGeom>
          </p:spPr>
        </p:pic>
        <p:pic>
          <p:nvPicPr>
            <p:cNvPr id="133" name="図 132" descr="文字の書かれた紙&#10;&#10;自動的に生成された説明">
              <a:extLst>
                <a:ext uri="{FF2B5EF4-FFF2-40B4-BE49-F238E27FC236}">
                  <a16:creationId xmlns:a16="http://schemas.microsoft.com/office/drawing/2014/main" id="{52663165-A78C-BCEF-0E72-1A90E1901EE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8072" y="2566817"/>
              <a:ext cx="213878" cy="373586"/>
            </a:xfrm>
            <a:prstGeom prst="rect">
              <a:avLst/>
            </a:prstGeom>
          </p:spPr>
        </p:pic>
        <p:pic>
          <p:nvPicPr>
            <p:cNvPr id="134" name="図 133" descr="文字の書かれた紙&#10;&#10;自動的に生成された説明">
              <a:extLst>
                <a:ext uri="{FF2B5EF4-FFF2-40B4-BE49-F238E27FC236}">
                  <a16:creationId xmlns:a16="http://schemas.microsoft.com/office/drawing/2014/main" id="{59D7BFD0-FE89-7FAE-DB88-C247D90D12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23938" y="2566485"/>
              <a:ext cx="213878" cy="373586"/>
            </a:xfrm>
            <a:prstGeom prst="rect">
              <a:avLst/>
            </a:prstGeom>
          </p:spPr>
        </p:pic>
        <p:pic>
          <p:nvPicPr>
            <p:cNvPr id="135" name="図 134" descr="文字の書かれた紙&#10;&#10;自動的に生成された説明">
              <a:extLst>
                <a:ext uri="{FF2B5EF4-FFF2-40B4-BE49-F238E27FC236}">
                  <a16:creationId xmlns:a16="http://schemas.microsoft.com/office/drawing/2014/main" id="{52B74748-9BAA-2B72-FBC2-44D4B57371D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19703" y="2575544"/>
              <a:ext cx="213878" cy="373586"/>
            </a:xfrm>
            <a:prstGeom prst="rect">
              <a:avLst/>
            </a:prstGeom>
          </p:spPr>
        </p:pic>
        <p:pic>
          <p:nvPicPr>
            <p:cNvPr id="136" name="図 135" descr="文字の書かれた紙&#10;&#10;自動的に生成された説明">
              <a:extLst>
                <a:ext uri="{FF2B5EF4-FFF2-40B4-BE49-F238E27FC236}">
                  <a16:creationId xmlns:a16="http://schemas.microsoft.com/office/drawing/2014/main" id="{08DA7167-5F35-B4BF-7299-51951B45CF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6231" y="2581373"/>
              <a:ext cx="213878" cy="373586"/>
            </a:xfrm>
            <a:prstGeom prst="rect">
              <a:avLst/>
            </a:prstGeom>
          </p:spPr>
        </p:pic>
        <p:pic>
          <p:nvPicPr>
            <p:cNvPr id="137" name="図 136" descr="文字の書かれた紙&#10;&#10;自動的に生成された説明">
              <a:extLst>
                <a:ext uri="{FF2B5EF4-FFF2-40B4-BE49-F238E27FC236}">
                  <a16:creationId xmlns:a16="http://schemas.microsoft.com/office/drawing/2014/main" id="{FA4ACA6F-969C-B4E8-8973-775C1793B72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2362" y="2350178"/>
              <a:ext cx="213878" cy="373586"/>
            </a:xfrm>
            <a:prstGeom prst="rect">
              <a:avLst/>
            </a:prstGeom>
          </p:spPr>
        </p:pic>
        <p:pic>
          <p:nvPicPr>
            <p:cNvPr id="138" name="図 137" descr="文字の書かれた紙&#10;&#10;自動的に生成された説明">
              <a:extLst>
                <a:ext uri="{FF2B5EF4-FFF2-40B4-BE49-F238E27FC236}">
                  <a16:creationId xmlns:a16="http://schemas.microsoft.com/office/drawing/2014/main" id="{9FD25940-4957-1187-F850-5B3984856C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8228" y="2349846"/>
              <a:ext cx="213878" cy="373586"/>
            </a:xfrm>
            <a:prstGeom prst="rect">
              <a:avLst/>
            </a:prstGeom>
          </p:spPr>
        </p:pic>
        <p:pic>
          <p:nvPicPr>
            <p:cNvPr id="139" name="図 138" descr="文字の書かれた紙&#10;&#10;自動的に生成された説明">
              <a:extLst>
                <a:ext uri="{FF2B5EF4-FFF2-40B4-BE49-F238E27FC236}">
                  <a16:creationId xmlns:a16="http://schemas.microsoft.com/office/drawing/2014/main" id="{9FCA8CCD-7605-B1F3-25C4-E9ABF30D407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3993" y="2358905"/>
              <a:ext cx="213878" cy="373586"/>
            </a:xfrm>
            <a:prstGeom prst="rect">
              <a:avLst/>
            </a:prstGeom>
          </p:spPr>
        </p:pic>
        <p:pic>
          <p:nvPicPr>
            <p:cNvPr id="140" name="図 139" descr="文字の書かれた紙&#10;&#10;自動的に生成された説明">
              <a:extLst>
                <a:ext uri="{FF2B5EF4-FFF2-40B4-BE49-F238E27FC236}">
                  <a16:creationId xmlns:a16="http://schemas.microsoft.com/office/drawing/2014/main" id="{FCA0DFD1-2F7E-097C-793D-BE8FA2D693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60521" y="2364734"/>
              <a:ext cx="213878" cy="373586"/>
            </a:xfrm>
            <a:prstGeom prst="rect">
              <a:avLst/>
            </a:prstGeom>
          </p:spPr>
        </p:pic>
        <p:pic>
          <p:nvPicPr>
            <p:cNvPr id="141" name="図 140" descr="文字の書かれた紙&#10;&#10;自動的に生成された説明">
              <a:extLst>
                <a:ext uri="{FF2B5EF4-FFF2-40B4-BE49-F238E27FC236}">
                  <a16:creationId xmlns:a16="http://schemas.microsoft.com/office/drawing/2014/main" id="{533C91CF-D644-D38D-57D1-761CE36AFC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4151" y="2726429"/>
              <a:ext cx="213878" cy="373586"/>
            </a:xfrm>
            <a:prstGeom prst="rect">
              <a:avLst/>
            </a:prstGeom>
          </p:spPr>
        </p:pic>
        <p:pic>
          <p:nvPicPr>
            <p:cNvPr id="142" name="図 141" descr="文字の書かれた紙&#10;&#10;自動的に生成された説明">
              <a:extLst>
                <a:ext uri="{FF2B5EF4-FFF2-40B4-BE49-F238E27FC236}">
                  <a16:creationId xmlns:a16="http://schemas.microsoft.com/office/drawing/2014/main" id="{5E1033A1-504D-910B-69AF-B6A7F803496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0017" y="2726097"/>
              <a:ext cx="213878" cy="373586"/>
            </a:xfrm>
            <a:prstGeom prst="rect">
              <a:avLst/>
            </a:prstGeom>
          </p:spPr>
        </p:pic>
        <p:pic>
          <p:nvPicPr>
            <p:cNvPr id="143" name="図 142" descr="文字の書かれた紙&#10;&#10;自動的に生成された説明">
              <a:extLst>
                <a:ext uri="{FF2B5EF4-FFF2-40B4-BE49-F238E27FC236}">
                  <a16:creationId xmlns:a16="http://schemas.microsoft.com/office/drawing/2014/main" id="{5A4D9BEF-2C62-8750-4A43-841770D253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5782" y="2735156"/>
              <a:ext cx="213878" cy="373586"/>
            </a:xfrm>
            <a:prstGeom prst="rect">
              <a:avLst/>
            </a:prstGeom>
          </p:spPr>
        </p:pic>
        <p:pic>
          <p:nvPicPr>
            <p:cNvPr id="144" name="図 143" descr="文字の書かれた紙&#10;&#10;自動的に生成された説明">
              <a:extLst>
                <a:ext uri="{FF2B5EF4-FFF2-40B4-BE49-F238E27FC236}">
                  <a16:creationId xmlns:a16="http://schemas.microsoft.com/office/drawing/2014/main" id="{EDD58A60-A20A-E9E3-F4C4-791CB3B68B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22310" y="2740985"/>
              <a:ext cx="213878" cy="373586"/>
            </a:xfrm>
            <a:prstGeom prst="rect">
              <a:avLst/>
            </a:prstGeom>
          </p:spPr>
        </p:pic>
        <p:pic>
          <p:nvPicPr>
            <p:cNvPr id="145" name="図 144" descr="文字の書かれた紙&#10;&#10;自動的に生成された説明">
              <a:extLst>
                <a:ext uri="{FF2B5EF4-FFF2-40B4-BE49-F238E27FC236}">
                  <a16:creationId xmlns:a16="http://schemas.microsoft.com/office/drawing/2014/main" id="{F326C205-449D-D9C0-D84B-278C14B03F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1474" y="2722471"/>
              <a:ext cx="213878" cy="373586"/>
            </a:xfrm>
            <a:prstGeom prst="rect">
              <a:avLst/>
            </a:prstGeom>
          </p:spPr>
        </p:pic>
        <p:pic>
          <p:nvPicPr>
            <p:cNvPr id="146" name="図 145" descr="文字の書かれた紙&#10;&#10;自動的に生成された説明">
              <a:extLst>
                <a:ext uri="{FF2B5EF4-FFF2-40B4-BE49-F238E27FC236}">
                  <a16:creationId xmlns:a16="http://schemas.microsoft.com/office/drawing/2014/main" id="{3D90234D-8578-8795-5613-C9D3DE41276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57340" y="2722139"/>
              <a:ext cx="213878" cy="373586"/>
            </a:xfrm>
            <a:prstGeom prst="rect">
              <a:avLst/>
            </a:prstGeom>
          </p:spPr>
        </p:pic>
        <p:pic>
          <p:nvPicPr>
            <p:cNvPr id="147" name="図 146" descr="文字の書かれた紙&#10;&#10;自動的に生成された説明">
              <a:extLst>
                <a:ext uri="{FF2B5EF4-FFF2-40B4-BE49-F238E27FC236}">
                  <a16:creationId xmlns:a16="http://schemas.microsoft.com/office/drawing/2014/main" id="{907C8D4E-999B-05A0-650E-5145C8B238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53105" y="2731198"/>
              <a:ext cx="213878" cy="373586"/>
            </a:xfrm>
            <a:prstGeom prst="rect">
              <a:avLst/>
            </a:prstGeom>
          </p:spPr>
        </p:pic>
        <p:pic>
          <p:nvPicPr>
            <p:cNvPr id="148" name="図 147" descr="文字の書かれた紙&#10;&#10;自動的に生成された説明">
              <a:extLst>
                <a:ext uri="{FF2B5EF4-FFF2-40B4-BE49-F238E27FC236}">
                  <a16:creationId xmlns:a16="http://schemas.microsoft.com/office/drawing/2014/main" id="{882A7C5A-2358-24E7-407F-7752B836EF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9633" y="2737027"/>
              <a:ext cx="213878" cy="373586"/>
            </a:xfrm>
            <a:prstGeom prst="rect">
              <a:avLst/>
            </a:prstGeom>
          </p:spPr>
        </p:pic>
      </p:grpSp>
      <p:grpSp>
        <p:nvGrpSpPr>
          <p:cNvPr id="3" name="グループ化 2">
            <a:extLst>
              <a:ext uri="{FF2B5EF4-FFF2-40B4-BE49-F238E27FC236}">
                <a16:creationId xmlns:a16="http://schemas.microsoft.com/office/drawing/2014/main" id="{23A8AC6F-F040-AF2F-C9E6-2FB1E0396467}"/>
              </a:ext>
            </a:extLst>
          </p:cNvPr>
          <p:cNvGrpSpPr/>
          <p:nvPr/>
        </p:nvGrpSpPr>
        <p:grpSpPr>
          <a:xfrm>
            <a:off x="1877436" y="2468164"/>
            <a:ext cx="8577048" cy="4057181"/>
            <a:chOff x="353436" y="2468163"/>
            <a:chExt cx="8577048" cy="4057181"/>
          </a:xfrm>
        </p:grpSpPr>
        <p:grpSp>
          <p:nvGrpSpPr>
            <p:cNvPr id="171" name="グループ化 170">
              <a:extLst>
                <a:ext uri="{FF2B5EF4-FFF2-40B4-BE49-F238E27FC236}">
                  <a16:creationId xmlns:a16="http://schemas.microsoft.com/office/drawing/2014/main" id="{CB5C1156-C02D-0124-7C74-9D639C04E648}"/>
                </a:ext>
              </a:extLst>
            </p:cNvPr>
            <p:cNvGrpSpPr/>
            <p:nvPr/>
          </p:nvGrpSpPr>
          <p:grpSpPr>
            <a:xfrm>
              <a:off x="353436" y="2468163"/>
              <a:ext cx="8577048" cy="4057181"/>
              <a:chOff x="353436" y="2191981"/>
              <a:chExt cx="8577048" cy="4057181"/>
            </a:xfrm>
          </p:grpSpPr>
          <p:pic>
            <p:nvPicPr>
              <p:cNvPr id="82" name="図 81" descr="暗い, 夜, 記号, 光 が含まれている画像&#10;&#10;自動的に生成された説明">
                <a:extLst>
                  <a:ext uri="{FF2B5EF4-FFF2-40B4-BE49-F238E27FC236}">
                    <a16:creationId xmlns:a16="http://schemas.microsoft.com/office/drawing/2014/main" id="{D45295DD-5B7C-FAE4-35A8-CF556B863CF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436" y="4242041"/>
                <a:ext cx="1046116" cy="1758178"/>
              </a:xfrm>
              <a:prstGeom prst="rect">
                <a:avLst/>
              </a:prstGeom>
            </p:spPr>
          </p:pic>
          <p:pic>
            <p:nvPicPr>
              <p:cNvPr id="83" name="図 82" descr="暗い, 夜, 記号, 光 が含まれている画像&#10;&#10;自動的に生成された説明">
                <a:extLst>
                  <a:ext uri="{FF2B5EF4-FFF2-40B4-BE49-F238E27FC236}">
                    <a16:creationId xmlns:a16="http://schemas.microsoft.com/office/drawing/2014/main" id="{D2CBFC2A-4790-7024-C5CA-1FE0C015778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7514" y="4490984"/>
                <a:ext cx="1046116" cy="1758178"/>
              </a:xfrm>
              <a:prstGeom prst="rect">
                <a:avLst/>
              </a:prstGeom>
            </p:spPr>
          </p:pic>
          <p:pic>
            <p:nvPicPr>
              <p:cNvPr id="84" name="図 83" descr="暗い, 夜, 記号, 光 が含まれている画像&#10;&#10;自動的に生成された説明">
                <a:extLst>
                  <a:ext uri="{FF2B5EF4-FFF2-40B4-BE49-F238E27FC236}">
                    <a16:creationId xmlns:a16="http://schemas.microsoft.com/office/drawing/2014/main" id="{BED9B6B9-795C-6372-F2E9-7CC10DED0CD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84368" y="4395641"/>
                <a:ext cx="1046116" cy="1758178"/>
              </a:xfrm>
              <a:prstGeom prst="rect">
                <a:avLst/>
              </a:prstGeom>
            </p:spPr>
          </p:pic>
          <p:cxnSp>
            <p:nvCxnSpPr>
              <p:cNvPr id="161" name="直線矢印コネクタ 160">
                <a:extLst>
                  <a:ext uri="{FF2B5EF4-FFF2-40B4-BE49-F238E27FC236}">
                    <a16:creationId xmlns:a16="http://schemas.microsoft.com/office/drawing/2014/main" id="{0D18EB76-0673-A394-3399-FEE9C5F90202}"/>
                  </a:ext>
                </a:extLst>
              </p:cNvPr>
              <p:cNvCxnSpPr>
                <a:cxnSpLocks/>
                <a:stCxn id="82" idx="0"/>
                <a:endCxn id="101" idx="2"/>
              </p:cNvCxnSpPr>
              <p:nvPr/>
            </p:nvCxnSpPr>
            <p:spPr>
              <a:xfrm flipH="1" flipV="1">
                <a:off x="864661" y="2192313"/>
                <a:ext cx="11833" cy="2049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ED39573C-21D5-C70B-CC21-4F1A56AEFA87}"/>
                  </a:ext>
                </a:extLst>
              </p:cNvPr>
              <p:cNvCxnSpPr>
                <a:cxnSpLocks/>
                <a:stCxn id="82" idx="0"/>
                <a:endCxn id="130" idx="2"/>
              </p:cNvCxnSpPr>
              <p:nvPr/>
            </p:nvCxnSpPr>
            <p:spPr>
              <a:xfrm flipV="1">
                <a:off x="876494" y="2191981"/>
                <a:ext cx="314033" cy="205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35411B8C-D8E6-74D6-E204-F40E39C4E2B0}"/>
                  </a:ext>
                </a:extLst>
              </p:cNvPr>
              <p:cNvCxnSpPr>
                <a:cxnSpLocks/>
                <a:stCxn id="82" idx="0"/>
                <a:endCxn id="131" idx="2"/>
              </p:cNvCxnSpPr>
              <p:nvPr/>
            </p:nvCxnSpPr>
            <p:spPr>
              <a:xfrm flipV="1">
                <a:off x="876494" y="2201040"/>
                <a:ext cx="609798" cy="2041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a:extLst>
                  <a:ext uri="{FF2B5EF4-FFF2-40B4-BE49-F238E27FC236}">
                    <a16:creationId xmlns:a16="http://schemas.microsoft.com/office/drawing/2014/main" id="{F27316D9-F58C-BBC7-5839-EA21C17DAAAF}"/>
                  </a:ext>
                </a:extLst>
              </p:cNvPr>
              <p:cNvCxnSpPr>
                <a:cxnSpLocks/>
                <a:stCxn id="82" idx="0"/>
                <a:endCxn id="132" idx="2"/>
              </p:cNvCxnSpPr>
              <p:nvPr/>
            </p:nvCxnSpPr>
            <p:spPr>
              <a:xfrm flipV="1">
                <a:off x="876494" y="2206869"/>
                <a:ext cx="936326" cy="2035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四角形: 角を丸くする 175">
              <a:extLst>
                <a:ext uri="{FF2B5EF4-FFF2-40B4-BE49-F238E27FC236}">
                  <a16:creationId xmlns:a16="http://schemas.microsoft.com/office/drawing/2014/main" id="{7E58D0D5-A316-8B53-34AF-772D849CCC25}"/>
                </a:ext>
              </a:extLst>
            </p:cNvPr>
            <p:cNvSpPr/>
            <p:nvPr/>
          </p:nvSpPr>
          <p:spPr>
            <a:xfrm>
              <a:off x="2567447" y="3038728"/>
              <a:ext cx="4870966" cy="1235225"/>
            </a:xfrm>
            <a:prstGeom prst="roundRect">
              <a:avLst>
                <a:gd name="adj" fmla="val 11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rgbClr val="F010D5"/>
                  </a:solidFill>
                </a:rPr>
                <a:t>今日も</a:t>
              </a:r>
              <a:r>
                <a:rPr lang="en-US" altLang="ja-JP">
                  <a:solidFill>
                    <a:srgbClr val="F010D5"/>
                  </a:solidFill>
                </a:rPr>
                <a:t>50000</a:t>
              </a:r>
              <a:r>
                <a:rPr lang="ja-JP" altLang="en-US">
                  <a:solidFill>
                    <a:srgbClr val="F010D5"/>
                  </a:solidFill>
                </a:rPr>
                <a:t>人の</a:t>
              </a:r>
              <a:endParaRPr lang="en-US" altLang="ja-JP">
                <a:solidFill>
                  <a:srgbClr val="F010D5"/>
                </a:solidFill>
              </a:endParaRPr>
            </a:p>
            <a:p>
              <a:pPr marL="285750" indent="-285750">
                <a:buFont typeface="Arial" panose="020B0604020202020204" pitchFamily="34" charset="0"/>
                <a:buChar char="•"/>
              </a:pPr>
              <a:r>
                <a:rPr lang="en-US" altLang="ja-JP">
                  <a:solidFill>
                    <a:srgbClr val="F010D5"/>
                  </a:solidFill>
                </a:rPr>
                <a:t>UTokyo Account</a:t>
              </a:r>
              <a:r>
                <a:rPr lang="ja-JP" altLang="en-US">
                  <a:solidFill>
                    <a:srgbClr val="F010D5"/>
                  </a:solidFill>
                </a:rPr>
                <a:t> </a:t>
              </a:r>
              <a:r>
                <a:rPr lang="en-US" altLang="ja-JP">
                  <a:solidFill>
                    <a:srgbClr val="F010D5"/>
                  </a:solidFill>
                </a:rPr>
                <a:t>(10</a:t>
              </a:r>
              <a:r>
                <a:rPr lang="ja-JP" altLang="en-US">
                  <a:solidFill>
                    <a:srgbClr val="F010D5"/>
                  </a:solidFill>
                </a:rPr>
                <a:t>桁</a:t>
              </a:r>
              <a:r>
                <a:rPr lang="en-US" altLang="ja-JP">
                  <a:solidFill>
                    <a:srgbClr val="F010D5"/>
                  </a:solidFill>
                </a:rPr>
                <a:t>@utac.u-tokyo.ac.jp)</a:t>
              </a:r>
            </a:p>
            <a:p>
              <a:pPr marL="285750" indent="-285750">
                <a:buFont typeface="Arial" panose="020B0604020202020204" pitchFamily="34" charset="0"/>
                <a:buChar char="•"/>
              </a:pPr>
              <a:r>
                <a:rPr lang="en-US" altLang="ja-JP">
                  <a:solidFill>
                    <a:srgbClr val="F010D5"/>
                  </a:solidFill>
                </a:rPr>
                <a:t>Google Account (</a:t>
              </a:r>
              <a:r>
                <a:rPr lang="en-US" altLang="ja-JP" i="1">
                  <a:solidFill>
                    <a:srgbClr val="F010D5"/>
                  </a:solidFill>
                </a:rPr>
                <a:t>xxx</a:t>
              </a:r>
              <a:r>
                <a:rPr lang="en-US" altLang="ja-JP">
                  <a:solidFill>
                    <a:srgbClr val="F010D5"/>
                  </a:solidFill>
                </a:rPr>
                <a:t>@g.ecc.u-tokyo.ac.jp)</a:t>
              </a:r>
            </a:p>
            <a:p>
              <a:r>
                <a:rPr lang="ja-JP" altLang="en-US">
                  <a:solidFill>
                    <a:srgbClr val="F010D5"/>
                  </a:solidFill>
                </a:rPr>
                <a:t>がインターネットで口を開けている</a:t>
              </a:r>
            </a:p>
          </p:txBody>
        </p:sp>
      </p:grpSp>
    </p:spTree>
    <p:extLst>
      <p:ext uri="{BB962C8B-B14F-4D97-AF65-F5344CB8AC3E}">
        <p14:creationId xmlns:p14="http://schemas.microsoft.com/office/powerpoint/2010/main" val="68024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8AD43-6216-D74C-32FE-4C12F68CDDD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258A943-85A9-DECB-9D34-ACB89887E856}"/>
              </a:ext>
            </a:extLst>
          </p:cNvPr>
          <p:cNvSpPr>
            <a:spLocks noGrp="1"/>
          </p:cNvSpPr>
          <p:nvPr>
            <p:ph type="title"/>
          </p:nvPr>
        </p:nvSpPr>
        <p:spPr/>
        <p:txBody>
          <a:bodyPr>
            <a:normAutofit/>
          </a:bodyPr>
          <a:lstStyle/>
          <a:p>
            <a:r>
              <a:rPr kumimoji="1" lang="ja-JP" altLang="en-US" dirty="0"/>
              <a:t>サービス提供の方針</a:t>
            </a:r>
          </a:p>
        </p:txBody>
      </p:sp>
      <p:sp>
        <p:nvSpPr>
          <p:cNvPr id="3" name="コンテンツ プレースホルダー 2">
            <a:extLst>
              <a:ext uri="{FF2B5EF4-FFF2-40B4-BE49-F238E27FC236}">
                <a16:creationId xmlns:a16="http://schemas.microsoft.com/office/drawing/2014/main" id="{F4856021-30A5-1851-8E3E-7DD9E1E39BDC}"/>
              </a:ext>
            </a:extLst>
          </p:cNvPr>
          <p:cNvSpPr>
            <a:spLocks noGrp="1"/>
          </p:cNvSpPr>
          <p:nvPr>
            <p:ph idx="1"/>
          </p:nvPr>
        </p:nvSpPr>
        <p:spPr>
          <a:xfrm>
            <a:off x="951470" y="1890584"/>
            <a:ext cx="9716530" cy="4135554"/>
          </a:xfrm>
        </p:spPr>
        <p:txBody>
          <a:bodyPr/>
          <a:lstStyle/>
          <a:p>
            <a:r>
              <a:rPr kumimoji="1" lang="ja-JP" altLang="en-US" b="1" dirty="0"/>
              <a:t>集約</a:t>
            </a:r>
            <a:r>
              <a:rPr kumimoji="1" lang="en-US" altLang="ja-JP" b="1" dirty="0"/>
              <a:t>:</a:t>
            </a:r>
            <a:r>
              <a:rPr kumimoji="1" lang="en-US" altLang="ja-JP" dirty="0"/>
              <a:t> </a:t>
            </a:r>
            <a:r>
              <a:rPr kumimoji="1" lang="ja-JP" altLang="en-US" dirty="0"/>
              <a:t>ほとんどのサービスに、</a:t>
            </a:r>
            <a:r>
              <a:rPr kumimoji="1" lang="en-US" altLang="ja-JP" dirty="0">
                <a:solidFill>
                  <a:srgbClr val="F010D5"/>
                </a:solidFill>
              </a:rPr>
              <a:t>UTokyo Account</a:t>
            </a:r>
            <a:r>
              <a:rPr kumimoji="1" lang="ja-JP" altLang="en-US" dirty="0"/>
              <a:t>（以下 </a:t>
            </a:r>
            <a:r>
              <a:rPr kumimoji="1" lang="en-US" altLang="ja-JP" dirty="0" err="1">
                <a:solidFill>
                  <a:srgbClr val="F010D5"/>
                </a:solidFill>
              </a:rPr>
              <a:t>utac</a:t>
            </a:r>
            <a:r>
              <a:rPr kumimoji="1" lang="ja-JP" altLang="en-US" dirty="0"/>
              <a:t>）だけで入れるようにする</a:t>
            </a:r>
            <a:endParaRPr lang="en-US" altLang="ja-JP" dirty="0"/>
          </a:p>
        </p:txBody>
      </p:sp>
      <p:sp>
        <p:nvSpPr>
          <p:cNvPr id="4" name="日付プレースホルダー 3">
            <a:extLst>
              <a:ext uri="{FF2B5EF4-FFF2-40B4-BE49-F238E27FC236}">
                <a16:creationId xmlns:a16="http://schemas.microsoft.com/office/drawing/2014/main" id="{98D9A51E-5393-BAAA-962E-245CE4BE395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0F32DAB9-E2E0-49DC-94E0-EAC61B0E3D9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9E941AD-7558-2E72-0C1F-992B63DF5AFA}"/>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sp>
        <p:nvSpPr>
          <p:cNvPr id="10" name="正方形/長方形 4">
            <a:extLst>
              <a:ext uri="{FF2B5EF4-FFF2-40B4-BE49-F238E27FC236}">
                <a16:creationId xmlns:a16="http://schemas.microsoft.com/office/drawing/2014/main" id="{BD6EF0CD-3F04-2F78-B1B2-CA3CA256DAAE}"/>
              </a:ext>
            </a:extLst>
          </p:cNvPr>
          <p:cNvSpPr/>
          <p:nvPr/>
        </p:nvSpPr>
        <p:spPr>
          <a:xfrm>
            <a:off x="1847528" y="4878046"/>
            <a:ext cx="8640960" cy="423162"/>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a:solidFill>
                  <a:schemeClr val="tx1"/>
                </a:solidFill>
                <a:latin typeface="Meiryo UI" panose="020B0604030504040204" pitchFamily="50" charset="-128"/>
                <a:ea typeface="Meiryo UI" panose="020B0604030504040204" pitchFamily="50" charset="-128"/>
                <a:hlinkClick r:id="rId2"/>
              </a:rPr>
              <a:t>UTokyo Account (utac)</a:t>
            </a:r>
            <a:endParaRPr lang="ja-JP" altLang="en-US" sz="1200">
              <a:solidFill>
                <a:schemeClr val="tx1"/>
              </a:solidFill>
              <a:latin typeface="Meiryo UI" panose="020B0604030504040204" pitchFamily="50" charset="-128"/>
              <a:ea typeface="Meiryo UI" panose="020B0604030504040204" pitchFamily="50" charset="-128"/>
            </a:endParaRPr>
          </a:p>
        </p:txBody>
      </p:sp>
      <p:sp>
        <p:nvSpPr>
          <p:cNvPr id="11" name="正方形/長方形 5">
            <a:extLst>
              <a:ext uri="{FF2B5EF4-FFF2-40B4-BE49-F238E27FC236}">
                <a16:creationId xmlns:a16="http://schemas.microsoft.com/office/drawing/2014/main" id="{F799B010-91A1-1FC8-7A97-9EA3BB925B9B}"/>
              </a:ext>
            </a:extLst>
          </p:cNvPr>
          <p:cNvSpPr/>
          <p:nvPr/>
        </p:nvSpPr>
        <p:spPr>
          <a:xfrm>
            <a:off x="2063552" y="4058362"/>
            <a:ext cx="941780"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2" name="正方形/長方形 6">
            <a:extLst>
              <a:ext uri="{FF2B5EF4-FFF2-40B4-BE49-F238E27FC236}">
                <a16:creationId xmlns:a16="http://schemas.microsoft.com/office/drawing/2014/main" id="{262759D5-979F-5A0A-346C-70E3342AAAD6}"/>
              </a:ext>
            </a:extLst>
          </p:cNvPr>
          <p:cNvSpPr/>
          <p:nvPr/>
        </p:nvSpPr>
        <p:spPr>
          <a:xfrm>
            <a:off x="3126584" y="4058362"/>
            <a:ext cx="1025201" cy="576423"/>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13" name="矢印: 上 11">
            <a:extLst>
              <a:ext uri="{FF2B5EF4-FFF2-40B4-BE49-F238E27FC236}">
                <a16:creationId xmlns:a16="http://schemas.microsoft.com/office/drawing/2014/main" id="{6C84E8A2-CB06-C97E-C363-A18BDE1139BD}"/>
              </a:ext>
            </a:extLst>
          </p:cNvPr>
          <p:cNvSpPr/>
          <p:nvPr/>
        </p:nvSpPr>
        <p:spPr>
          <a:xfrm>
            <a:off x="227957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4" name="矢印: 上 12">
            <a:extLst>
              <a:ext uri="{FF2B5EF4-FFF2-40B4-BE49-F238E27FC236}">
                <a16:creationId xmlns:a16="http://schemas.microsoft.com/office/drawing/2014/main" id="{9825DA95-1115-A4B6-0970-4C5F7E23B567}"/>
              </a:ext>
            </a:extLst>
          </p:cNvPr>
          <p:cNvSpPr/>
          <p:nvPr/>
        </p:nvSpPr>
        <p:spPr>
          <a:xfrm>
            <a:off x="3359696"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5" name="矢印: 上 13">
            <a:extLst>
              <a:ext uri="{FF2B5EF4-FFF2-40B4-BE49-F238E27FC236}">
                <a16:creationId xmlns:a16="http://schemas.microsoft.com/office/drawing/2014/main" id="{1241B180-7641-96A1-CA03-2EB4CB42CB7D}"/>
              </a:ext>
            </a:extLst>
          </p:cNvPr>
          <p:cNvSpPr/>
          <p:nvPr/>
        </p:nvSpPr>
        <p:spPr>
          <a:xfrm>
            <a:off x="4554742"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6" name="矢印: 上 14">
            <a:extLst>
              <a:ext uri="{FF2B5EF4-FFF2-40B4-BE49-F238E27FC236}">
                <a16:creationId xmlns:a16="http://schemas.microsoft.com/office/drawing/2014/main" id="{5694DAF3-3D6A-38C9-5CD9-601F97E72749}"/>
              </a:ext>
            </a:extLst>
          </p:cNvPr>
          <p:cNvSpPr/>
          <p:nvPr/>
        </p:nvSpPr>
        <p:spPr>
          <a:xfrm>
            <a:off x="5591944" y="4634785"/>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7" name="矢印: 上 15">
            <a:extLst>
              <a:ext uri="{FF2B5EF4-FFF2-40B4-BE49-F238E27FC236}">
                <a16:creationId xmlns:a16="http://schemas.microsoft.com/office/drawing/2014/main" id="{FF515D74-4648-0764-F043-CEAF8C2A055C}"/>
              </a:ext>
            </a:extLst>
          </p:cNvPr>
          <p:cNvSpPr/>
          <p:nvPr/>
        </p:nvSpPr>
        <p:spPr>
          <a:xfrm>
            <a:off x="7495329" y="465834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18" name="正方形/長方形 9">
            <a:extLst>
              <a:ext uri="{FF2B5EF4-FFF2-40B4-BE49-F238E27FC236}">
                <a16:creationId xmlns:a16="http://schemas.microsoft.com/office/drawing/2014/main" id="{9C3C2F97-1B66-DA51-1372-4C20FC2123E2}"/>
              </a:ext>
            </a:extLst>
          </p:cNvPr>
          <p:cNvSpPr/>
          <p:nvPr/>
        </p:nvSpPr>
        <p:spPr>
          <a:xfrm>
            <a:off x="7314790" y="4052034"/>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21" name="矢印: 上 34">
            <a:extLst>
              <a:ext uri="{FF2B5EF4-FFF2-40B4-BE49-F238E27FC236}">
                <a16:creationId xmlns:a16="http://schemas.microsoft.com/office/drawing/2014/main" id="{25B6A20C-0690-8D98-18F5-CA6BE6969D7C}"/>
              </a:ext>
            </a:extLst>
          </p:cNvPr>
          <p:cNvSpPr/>
          <p:nvPr/>
        </p:nvSpPr>
        <p:spPr>
          <a:xfrm>
            <a:off x="6579777" y="4650460"/>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2" name="正方形/長方形 36">
            <a:extLst>
              <a:ext uri="{FF2B5EF4-FFF2-40B4-BE49-F238E27FC236}">
                <a16:creationId xmlns:a16="http://schemas.microsoft.com/office/drawing/2014/main" id="{854BA3BC-A4CB-5AF9-4873-CA4A27001D65}"/>
              </a:ext>
            </a:extLst>
          </p:cNvPr>
          <p:cNvSpPr/>
          <p:nvPr/>
        </p:nvSpPr>
        <p:spPr>
          <a:xfrm>
            <a:off x="6378686" y="4051338"/>
            <a:ext cx="869442" cy="5718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sp>
        <p:nvSpPr>
          <p:cNvPr id="9" name="四角形: 角を丸くする 26">
            <a:extLst>
              <a:ext uri="{FF2B5EF4-FFF2-40B4-BE49-F238E27FC236}">
                <a16:creationId xmlns:a16="http://schemas.microsoft.com/office/drawing/2014/main" id="{BECEB347-77CF-3FC5-B09B-535EC1C591EC}"/>
              </a:ext>
            </a:extLst>
          </p:cNvPr>
          <p:cNvSpPr/>
          <p:nvPr/>
        </p:nvSpPr>
        <p:spPr>
          <a:xfrm>
            <a:off x="5353908" y="4456953"/>
            <a:ext cx="956302" cy="158015"/>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1200">
                <a:solidFill>
                  <a:schemeClr val="tx1"/>
                </a:solidFill>
                <a:hlinkClick r:id="rId3"/>
              </a:rPr>
              <a:t>有効化</a:t>
            </a:r>
            <a:endParaRPr lang="ja-JP" altLang="en-US" sz="1200">
              <a:solidFill>
                <a:schemeClr val="tx1"/>
              </a:solidFill>
            </a:endParaRPr>
          </a:p>
        </p:txBody>
      </p:sp>
      <p:sp>
        <p:nvSpPr>
          <p:cNvPr id="23" name="矢印: 上 15">
            <a:extLst>
              <a:ext uri="{FF2B5EF4-FFF2-40B4-BE49-F238E27FC236}">
                <a16:creationId xmlns:a16="http://schemas.microsoft.com/office/drawing/2014/main" id="{3D5A6BD0-B8C8-AE28-898F-16768C6AF0BF}"/>
              </a:ext>
            </a:extLst>
          </p:cNvPr>
          <p:cNvSpPr/>
          <p:nvPr/>
        </p:nvSpPr>
        <p:spPr>
          <a:xfrm>
            <a:off x="9578487" y="4650102"/>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sp>
        <p:nvSpPr>
          <p:cNvPr id="24" name="正方形/長方形 9">
            <a:extLst>
              <a:ext uri="{FF2B5EF4-FFF2-40B4-BE49-F238E27FC236}">
                <a16:creationId xmlns:a16="http://schemas.microsoft.com/office/drawing/2014/main" id="{E3F29770-2FD6-B0E0-05DF-3320BD230B90}"/>
              </a:ext>
            </a:extLst>
          </p:cNvPr>
          <p:cNvSpPr/>
          <p:nvPr/>
        </p:nvSpPr>
        <p:spPr>
          <a:xfrm>
            <a:off x="9397948" y="4043790"/>
            <a:ext cx="869443" cy="57117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b="1">
              <a:solidFill>
                <a:schemeClr val="tx1"/>
              </a:solidFill>
              <a:latin typeface="Meiryo UI" panose="020B0604030504040204" pitchFamily="50" charset="-128"/>
              <a:ea typeface="Meiryo UI" panose="020B0604030504040204" pitchFamily="50" charset="-128"/>
            </a:endParaRPr>
          </a:p>
        </p:txBody>
      </p:sp>
      <p:pic>
        <p:nvPicPr>
          <p:cNvPr id="26" name="図 25" descr="ロゴ&#10;&#10;自動的に生成された説明">
            <a:hlinkClick r:id="rId4"/>
            <a:extLst>
              <a:ext uri="{FF2B5EF4-FFF2-40B4-BE49-F238E27FC236}">
                <a16:creationId xmlns:a16="http://schemas.microsoft.com/office/drawing/2014/main" id="{059CA1CB-6D00-2C5A-8F95-1027AE067F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7902" y="4016354"/>
            <a:ext cx="735736" cy="735736"/>
          </a:xfrm>
          <a:prstGeom prst="rect">
            <a:avLst/>
          </a:prstGeom>
        </p:spPr>
      </p:pic>
      <p:pic>
        <p:nvPicPr>
          <p:cNvPr id="28" name="図 27">
            <a:hlinkClick r:id="rId6"/>
            <a:extLst>
              <a:ext uri="{FF2B5EF4-FFF2-40B4-BE49-F238E27FC236}">
                <a16:creationId xmlns:a16="http://schemas.microsoft.com/office/drawing/2014/main" id="{330198E4-D743-4630-8F82-99C412745C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4381" y="4217108"/>
            <a:ext cx="903495" cy="170931"/>
          </a:xfrm>
          <a:prstGeom prst="rect">
            <a:avLst/>
          </a:prstGeom>
        </p:spPr>
      </p:pic>
      <p:pic>
        <p:nvPicPr>
          <p:cNvPr id="32" name="図 31" descr="ロゴ, 会社名&#10;&#10;自動的に生成された説明">
            <a:hlinkClick r:id="rId8"/>
            <a:extLst>
              <a:ext uri="{FF2B5EF4-FFF2-40B4-BE49-F238E27FC236}">
                <a16:creationId xmlns:a16="http://schemas.microsoft.com/office/drawing/2014/main" id="{1C50E998-6165-B482-6A8C-D19D493F95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5990" y="4045780"/>
            <a:ext cx="1047922" cy="589005"/>
          </a:xfrm>
          <a:prstGeom prst="rect">
            <a:avLst/>
          </a:prstGeom>
        </p:spPr>
      </p:pic>
      <p:pic>
        <p:nvPicPr>
          <p:cNvPr id="36" name="図 35" descr="ロゴ, 会社名&#10;&#10;自動的に生成された説明">
            <a:hlinkClick r:id="rId10"/>
            <a:extLst>
              <a:ext uri="{FF2B5EF4-FFF2-40B4-BE49-F238E27FC236}">
                <a16:creationId xmlns:a16="http://schemas.microsoft.com/office/drawing/2014/main" id="{F109D2B7-62A5-11DF-DE94-971FA1BF33B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63740" y="3651073"/>
            <a:ext cx="948284" cy="632189"/>
          </a:xfrm>
          <a:prstGeom prst="rect">
            <a:avLst/>
          </a:prstGeom>
        </p:spPr>
      </p:pic>
      <p:pic>
        <p:nvPicPr>
          <p:cNvPr id="38" name="図 37" descr="挿絵 が含まれている画像&#10;&#10;自動的に生成された説明">
            <a:hlinkClick r:id="rId12"/>
            <a:extLst>
              <a:ext uri="{FF2B5EF4-FFF2-40B4-BE49-F238E27FC236}">
                <a16:creationId xmlns:a16="http://schemas.microsoft.com/office/drawing/2014/main" id="{73DCCA9C-E885-649D-4A4C-A4DDBFB064E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50694" y="4257402"/>
            <a:ext cx="734426" cy="166915"/>
          </a:xfrm>
          <a:prstGeom prst="rect">
            <a:avLst/>
          </a:prstGeom>
        </p:spPr>
      </p:pic>
      <p:pic>
        <p:nvPicPr>
          <p:cNvPr id="40" name="図 39" descr="挿絵 が含まれている画像&#10;&#10;自動的に生成された説明">
            <a:hlinkClick r:id="rId14"/>
            <a:extLst>
              <a:ext uri="{FF2B5EF4-FFF2-40B4-BE49-F238E27FC236}">
                <a16:creationId xmlns:a16="http://schemas.microsoft.com/office/drawing/2014/main" id="{FF6A5950-1E23-E15C-3D0D-C4722B71408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41325" y="4276872"/>
            <a:ext cx="832486" cy="232252"/>
          </a:xfrm>
          <a:prstGeom prst="rect">
            <a:avLst/>
          </a:prstGeom>
        </p:spPr>
      </p:pic>
      <p:pic>
        <p:nvPicPr>
          <p:cNvPr id="42" name="グラフィックス 41">
            <a:hlinkClick r:id="rId16"/>
            <a:extLst>
              <a:ext uri="{FF2B5EF4-FFF2-40B4-BE49-F238E27FC236}">
                <a16:creationId xmlns:a16="http://schemas.microsoft.com/office/drawing/2014/main" id="{96D413B0-08E8-D6A9-E35F-16D1D6ADF89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91518" y="4315447"/>
            <a:ext cx="759385" cy="192657"/>
          </a:xfrm>
          <a:prstGeom prst="rect">
            <a:avLst/>
          </a:prstGeom>
        </p:spPr>
      </p:pic>
      <p:sp>
        <p:nvSpPr>
          <p:cNvPr id="8" name="四角形: 角を丸くする 7">
            <a:extLst>
              <a:ext uri="{FF2B5EF4-FFF2-40B4-BE49-F238E27FC236}">
                <a16:creationId xmlns:a16="http://schemas.microsoft.com/office/drawing/2014/main" id="{F6ABBA4A-10DA-62D5-C1E0-31426A3CCBEF}"/>
              </a:ext>
            </a:extLst>
          </p:cNvPr>
          <p:cNvSpPr/>
          <p:nvPr/>
        </p:nvSpPr>
        <p:spPr>
          <a:xfrm>
            <a:off x="2207568" y="5452294"/>
            <a:ext cx="7920880" cy="5228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ym typeface="Symbol" panose="05050102010706020507" pitchFamily="18" charset="2"/>
              </a:rPr>
              <a:t> </a:t>
            </a:r>
            <a:r>
              <a:rPr lang="ja-JP" altLang="en-US"/>
              <a:t>データは「学内アクセスに限定」に頼らず、</a:t>
            </a:r>
            <a:r>
              <a:rPr lang="ja-JP" altLang="en-US" b="1"/>
              <a:t>強力なユーザ認証</a:t>
            </a:r>
            <a:r>
              <a:rPr lang="ja-JP" altLang="en-US"/>
              <a:t>で守る</a:t>
            </a:r>
          </a:p>
        </p:txBody>
      </p:sp>
      <p:pic>
        <p:nvPicPr>
          <p:cNvPr id="20" name="図 19" descr="アイコン&#10;&#10;自動的に生成された説明">
            <a:extLst>
              <a:ext uri="{FF2B5EF4-FFF2-40B4-BE49-F238E27FC236}">
                <a16:creationId xmlns:a16="http://schemas.microsoft.com/office/drawing/2014/main" id="{C76F5A20-810F-0520-4266-E708B2B42BB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6241" y="4189754"/>
            <a:ext cx="1050189" cy="420843"/>
          </a:xfrm>
          <a:prstGeom prst="rect">
            <a:avLst/>
          </a:prstGeom>
        </p:spPr>
      </p:pic>
      <p:sp>
        <p:nvSpPr>
          <p:cNvPr id="25" name="矢印: 上 15">
            <a:extLst>
              <a:ext uri="{FF2B5EF4-FFF2-40B4-BE49-F238E27FC236}">
                <a16:creationId xmlns:a16="http://schemas.microsoft.com/office/drawing/2014/main" id="{7A4F529C-CB3C-2C73-CA4D-EB6E167488A8}"/>
              </a:ext>
            </a:extLst>
          </p:cNvPr>
          <p:cNvSpPr/>
          <p:nvPr/>
        </p:nvSpPr>
        <p:spPr>
          <a:xfrm>
            <a:off x="8533851" y="4652936"/>
            <a:ext cx="533146" cy="223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p>
        </p:txBody>
      </p:sp>
      <p:pic>
        <p:nvPicPr>
          <p:cNvPr id="29" name="図 28" descr="白い背景に黒い文字が書かれた紙&#10;&#10;中程度の精度で自動的に生成された説明">
            <a:extLst>
              <a:ext uri="{FF2B5EF4-FFF2-40B4-BE49-F238E27FC236}">
                <a16:creationId xmlns:a16="http://schemas.microsoft.com/office/drawing/2014/main" id="{EDEAC277-FFA0-F2B4-C9C1-FB8C63BA6D6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999989" y="3875799"/>
            <a:ext cx="336371" cy="365125"/>
          </a:xfrm>
          <a:prstGeom prst="rect">
            <a:avLst/>
          </a:prstGeom>
        </p:spPr>
      </p:pic>
      <p:pic>
        <p:nvPicPr>
          <p:cNvPr id="30" name="図 29" descr="白い背景に黒い文字が書かれた紙&#10;&#10;中程度の精度で自動的に生成された説明">
            <a:extLst>
              <a:ext uri="{FF2B5EF4-FFF2-40B4-BE49-F238E27FC236}">
                <a16:creationId xmlns:a16="http://schemas.microsoft.com/office/drawing/2014/main" id="{F197F4E3-C1DC-9540-3D66-53A41D56969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35879" y="3869804"/>
            <a:ext cx="336371" cy="365125"/>
          </a:xfrm>
          <a:prstGeom prst="rect">
            <a:avLst/>
          </a:prstGeom>
        </p:spPr>
      </p:pic>
    </p:spTree>
    <p:extLst>
      <p:ext uri="{BB962C8B-B14F-4D97-AF65-F5344CB8AC3E}">
        <p14:creationId xmlns:p14="http://schemas.microsoft.com/office/powerpoint/2010/main" val="3974406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kumimoji="1" lang="ja-JP" altLang="en-US" dirty="0"/>
              <a:t>初期設定</a:t>
            </a:r>
            <a:endParaRPr kumimoji="1" lang="en-US" altLang="ja-JP" dirty="0"/>
          </a:p>
          <a:p>
            <a:pPr lvl="1"/>
            <a:r>
              <a:rPr kumimoji="1" lang="ja-JP" altLang="en-US" dirty="0"/>
              <a:t>多要素認証</a:t>
            </a:r>
            <a:endParaRPr kumimoji="1" lang="en-US" altLang="ja-JP" dirty="0"/>
          </a:p>
          <a:p>
            <a:r>
              <a:rPr lang="ja-JP" altLang="en-US" dirty="0"/>
              <a:t>情報セキュリティ教育</a:t>
            </a:r>
            <a:endParaRPr lang="en-US" altLang="ja-JP" dirty="0"/>
          </a:p>
          <a:p>
            <a:r>
              <a:rPr kumimoji="1" lang="en-US" altLang="ja-JP" dirty="0"/>
              <a:t>UTokyo Wi</a:t>
            </a:r>
            <a:r>
              <a:rPr lang="en-US" altLang="ja-JP" dirty="0"/>
              <a:t>-Fi</a:t>
            </a:r>
            <a:endParaRPr kumimoji="1" lang="ja-JP" altLang="en-US"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2390951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8F69C-B8A1-E453-3CC2-0212781E30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CE7557-578A-79FC-058E-9A420FC9D8C3}"/>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AD010505-9C36-5D64-280B-403DAE914A76}"/>
              </a:ext>
            </a:extLst>
          </p:cNvPr>
          <p:cNvSpPr>
            <a:spLocks noGrp="1"/>
          </p:cNvSpPr>
          <p:nvPr>
            <p:ph idx="1"/>
          </p:nvPr>
        </p:nvSpPr>
        <p:spPr/>
        <p:txBody>
          <a:bodyPr/>
          <a:lstStyle/>
          <a:p>
            <a:r>
              <a:rPr lang="ja-JP" altLang="en-US" b="1" dirty="0"/>
              <a:t>どこでも</a:t>
            </a:r>
            <a:r>
              <a:rPr lang="en-US" altLang="ja-JP" b="1" dirty="0"/>
              <a:t>:</a:t>
            </a:r>
            <a:r>
              <a:rPr lang="en-US" altLang="ja-JP" dirty="0"/>
              <a:t> </a:t>
            </a:r>
            <a:r>
              <a:rPr lang="ja-JP" altLang="en-US" dirty="0"/>
              <a:t>在宅等、場所を選ばず仕事を可能にする</a:t>
            </a:r>
            <a:endParaRPr kumimoji="1" lang="ja-JP" altLang="en-US" dirty="0"/>
          </a:p>
        </p:txBody>
      </p:sp>
      <p:sp>
        <p:nvSpPr>
          <p:cNvPr id="4" name="日付プレースホルダー 3">
            <a:extLst>
              <a:ext uri="{FF2B5EF4-FFF2-40B4-BE49-F238E27FC236}">
                <a16:creationId xmlns:a16="http://schemas.microsoft.com/office/drawing/2014/main" id="{27298CB2-0499-8779-A13D-0C2E47255EA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BF42C38-21F5-1313-A1BA-2E8A6FE56EE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FC9BE40-5EB9-6F9C-6D2C-DE958B1F8DB4}"/>
              </a:ext>
            </a:extLst>
          </p:cNvPr>
          <p:cNvSpPr>
            <a:spLocks noGrp="1"/>
          </p:cNvSpPr>
          <p:nvPr>
            <p:ph type="sldNum" sz="quarter" idx="12"/>
          </p:nvPr>
        </p:nvSpPr>
        <p:spPr/>
        <p:txBody>
          <a:bodyPr/>
          <a:lstStyle/>
          <a:p>
            <a:fld id="{55E32C41-2E12-F042-B05A-CBC2BA75F68F}" type="slidenum">
              <a:rPr kumimoji="1" lang="ja-JP" altLang="en-US" smtClean="0"/>
              <a:t>40</a:t>
            </a:fld>
            <a:endParaRPr kumimoji="1" lang="ja-JP" altLang="en-US"/>
          </a:p>
        </p:txBody>
      </p:sp>
      <p:pic>
        <p:nvPicPr>
          <p:cNvPr id="15" name="コンテンツ プレースホルダー 14" descr="グラフィカル ユーザー インターフェイス, テキスト, アプリケーション, メール&#10;&#10;自動的に生成された説明">
            <a:extLst>
              <a:ext uri="{FF2B5EF4-FFF2-40B4-BE49-F238E27FC236}">
                <a16:creationId xmlns:a16="http://schemas.microsoft.com/office/drawing/2014/main" id="{81F000AA-DFB2-255E-5B3C-8B5B153AAA62}"/>
              </a:ext>
            </a:extLst>
          </p:cNvPr>
          <p:cNvPicPr>
            <a:picLocks noChangeAspect="1"/>
          </p:cNvPicPr>
          <p:nvPr/>
        </p:nvPicPr>
        <p:blipFill>
          <a:blip r:embed="rId2"/>
          <a:stretch>
            <a:fillRect/>
          </a:stretch>
        </p:blipFill>
        <p:spPr>
          <a:xfrm>
            <a:off x="4038600" y="2189617"/>
            <a:ext cx="3363323" cy="3882209"/>
          </a:xfrm>
          <a:prstGeom prst="rect">
            <a:avLst/>
          </a:prstGeom>
          <a:ln>
            <a:solidFill>
              <a:schemeClr val="tx1"/>
            </a:solidFill>
          </a:ln>
        </p:spPr>
      </p:pic>
      <p:pic>
        <p:nvPicPr>
          <p:cNvPr id="18" name="図 17" descr="時計台のある建物&#10;&#10;自動的に生成された説明">
            <a:extLst>
              <a:ext uri="{FF2B5EF4-FFF2-40B4-BE49-F238E27FC236}">
                <a16:creationId xmlns:a16="http://schemas.microsoft.com/office/drawing/2014/main" id="{2E2F7EA3-0E05-3E68-82A7-F442C481F49A}"/>
              </a:ext>
            </a:extLst>
          </p:cNvPr>
          <p:cNvPicPr>
            <a:picLocks noChangeAspect="1"/>
          </p:cNvPicPr>
          <p:nvPr/>
        </p:nvPicPr>
        <p:blipFill>
          <a:blip r:embed="rId3"/>
          <a:stretch>
            <a:fillRect/>
          </a:stretch>
        </p:blipFill>
        <p:spPr>
          <a:xfrm>
            <a:off x="7859123" y="2385709"/>
            <a:ext cx="4332877" cy="2234737"/>
          </a:xfrm>
          <a:prstGeom prst="rect">
            <a:avLst/>
          </a:prstGeom>
        </p:spPr>
      </p:pic>
      <p:grpSp>
        <p:nvGrpSpPr>
          <p:cNvPr id="7" name="グループ化 6">
            <a:extLst>
              <a:ext uri="{FF2B5EF4-FFF2-40B4-BE49-F238E27FC236}">
                <a16:creationId xmlns:a16="http://schemas.microsoft.com/office/drawing/2014/main" id="{AB4C33BE-1D5E-9B14-E12F-6C3179C06F45}"/>
              </a:ext>
            </a:extLst>
          </p:cNvPr>
          <p:cNvGrpSpPr/>
          <p:nvPr/>
        </p:nvGrpSpPr>
        <p:grpSpPr>
          <a:xfrm>
            <a:off x="1126670" y="1730098"/>
            <a:ext cx="2835730" cy="617676"/>
            <a:chOff x="1374140" y="1717894"/>
            <a:chExt cx="2835730" cy="617676"/>
          </a:xfrm>
        </p:grpSpPr>
        <p:sp>
          <p:nvSpPr>
            <p:cNvPr id="8" name="テキスト ボックス 7">
              <a:hlinkClick r:id="rId4"/>
              <a:extLst>
                <a:ext uri="{FF2B5EF4-FFF2-40B4-BE49-F238E27FC236}">
                  <a16:creationId xmlns:a16="http://schemas.microsoft.com/office/drawing/2014/main" id="{527B573D-EA2E-C055-05DF-B02BA7A2C0D9}"/>
                </a:ext>
              </a:extLst>
            </p:cNvPr>
            <p:cNvSpPr txBox="1"/>
            <p:nvPr/>
          </p:nvSpPr>
          <p:spPr>
            <a:xfrm>
              <a:off x="1374140" y="1717894"/>
              <a:ext cx="2469970" cy="584775"/>
            </a:xfrm>
            <a:prstGeom prst="rect">
              <a:avLst/>
            </a:prstGeom>
            <a:noFill/>
            <a:ln w="9525">
              <a:solidFill>
                <a:schemeClr val="tx1"/>
              </a:solidFill>
            </a:ln>
          </p:spPr>
          <p:txBody>
            <a:bodyPr wrap="square">
              <a:spAutoFit/>
            </a:bodyPr>
            <a:lstStyle/>
            <a:p>
              <a:r>
                <a:rPr lang="en-US" altLang="ja-JP" sz="3200" dirty="0"/>
                <a:t>utelecon </a:t>
              </a:r>
              <a:r>
                <a:rPr lang="en-US" altLang="ja-JP" sz="3200" dirty="0" err="1"/>
                <a:t>utol</a:t>
              </a:r>
              <a:r>
                <a:rPr lang="en-US" altLang="ja-JP" sz="3200" dirty="0"/>
                <a:t> </a:t>
              </a:r>
            </a:p>
          </p:txBody>
        </p:sp>
        <p:pic>
          <p:nvPicPr>
            <p:cNvPr id="9" name="図 8" descr="アイコン&#10;&#10;自動的に生成された説明">
              <a:extLst>
                <a:ext uri="{FF2B5EF4-FFF2-40B4-BE49-F238E27FC236}">
                  <a16:creationId xmlns:a16="http://schemas.microsoft.com/office/drawing/2014/main" id="{585B7A7E-65A8-5C91-E700-8B9E85CF657F}"/>
                </a:ext>
              </a:extLst>
            </p:cNvPr>
            <p:cNvPicPr>
              <a:picLocks noChangeAspect="1"/>
            </p:cNvPicPr>
            <p:nvPr/>
          </p:nvPicPr>
          <p:blipFill>
            <a:blip r:embed="rId5"/>
            <a:stretch>
              <a:fillRect/>
            </a:stretch>
          </p:blipFill>
          <p:spPr>
            <a:xfrm flipH="1">
              <a:off x="3674290" y="1717894"/>
              <a:ext cx="535580" cy="617676"/>
            </a:xfrm>
            <a:prstGeom prst="rect">
              <a:avLst/>
            </a:prstGeom>
          </p:spPr>
        </p:pic>
      </p:grpSp>
    </p:spTree>
    <p:extLst>
      <p:ext uri="{BB962C8B-B14F-4D97-AF65-F5344CB8AC3E}">
        <p14:creationId xmlns:p14="http://schemas.microsoft.com/office/powerpoint/2010/main" val="2329182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CE18E-F928-FCC8-F7E3-67C78415C9E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96F2B73-E9F8-1E17-4459-939BF834694C}"/>
              </a:ext>
            </a:extLst>
          </p:cNvPr>
          <p:cNvSpPr>
            <a:spLocks noGrp="1"/>
          </p:cNvSpPr>
          <p:nvPr>
            <p:ph type="title"/>
          </p:nvPr>
        </p:nvSpPr>
        <p:spPr/>
        <p:txBody>
          <a:bodyPr>
            <a:normAutofit/>
          </a:bodyPr>
          <a:lstStyle/>
          <a:p>
            <a:r>
              <a:rPr kumimoji="1" lang="ja-JP" altLang="en-US" dirty="0"/>
              <a:t>強力なユーザ認証の基本</a:t>
            </a:r>
          </a:p>
        </p:txBody>
      </p:sp>
      <p:sp>
        <p:nvSpPr>
          <p:cNvPr id="3" name="コンテンツ プレースホルダー 2">
            <a:extLst>
              <a:ext uri="{FF2B5EF4-FFF2-40B4-BE49-F238E27FC236}">
                <a16:creationId xmlns:a16="http://schemas.microsoft.com/office/drawing/2014/main" id="{FB3660D3-D7A4-1716-F7AA-52282FA73F5E}"/>
              </a:ext>
            </a:extLst>
          </p:cNvPr>
          <p:cNvSpPr>
            <a:spLocks noGrp="1"/>
          </p:cNvSpPr>
          <p:nvPr>
            <p:ph idx="1"/>
          </p:nvPr>
        </p:nvSpPr>
        <p:spPr>
          <a:xfrm>
            <a:off x="838200" y="2040555"/>
            <a:ext cx="10515600" cy="4136407"/>
          </a:xfrm>
        </p:spPr>
        <p:txBody>
          <a:bodyPr/>
          <a:lstStyle/>
          <a:p>
            <a:r>
              <a:rPr lang="ja-JP" altLang="en-US" dirty="0"/>
              <a:t>ちゃんとした</a:t>
            </a:r>
            <a:r>
              <a:rPr kumimoji="1" lang="ja-JP" altLang="en-US" dirty="0"/>
              <a:t>パスワードを使う</a:t>
            </a:r>
            <a:endParaRPr kumimoji="1" lang="en-US" altLang="ja-JP" dirty="0"/>
          </a:p>
          <a:p>
            <a:r>
              <a:rPr lang="ja-JP" altLang="en-US" dirty="0">
                <a:solidFill>
                  <a:srgbClr val="F010D5"/>
                </a:solidFill>
              </a:rPr>
              <a:t>多要素認証を使う</a:t>
            </a:r>
            <a:endParaRPr kumimoji="1" lang="ja-JP" altLang="en-US" dirty="0">
              <a:solidFill>
                <a:srgbClr val="F010D5"/>
              </a:solidFill>
            </a:endParaRPr>
          </a:p>
        </p:txBody>
      </p:sp>
      <p:sp>
        <p:nvSpPr>
          <p:cNvPr id="4" name="日付プレースホルダー 3">
            <a:extLst>
              <a:ext uri="{FF2B5EF4-FFF2-40B4-BE49-F238E27FC236}">
                <a16:creationId xmlns:a16="http://schemas.microsoft.com/office/drawing/2014/main" id="{042642D4-E6C1-36EE-D347-C9E2C93DE890}"/>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11D5A532-7386-EE2B-8262-4208D157213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4903215-62DC-D548-C533-48ABC09AC5F0}"/>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spTree>
    <p:extLst>
      <p:ext uri="{BB962C8B-B14F-4D97-AF65-F5344CB8AC3E}">
        <p14:creationId xmlns:p14="http://schemas.microsoft.com/office/powerpoint/2010/main" val="2372255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F97F0-61F3-7983-0780-99E6DD5B335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AA83ED-4F8D-366E-BD8B-42069B837165}"/>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35FBE76A-0A7A-6726-EF75-6A07B0956B66}"/>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kumimoji="1" lang="ja-JP" altLang="en-US" dirty="0"/>
              <a:t>初期設定</a:t>
            </a:r>
            <a:endParaRPr kumimoji="1" lang="en-US" altLang="ja-JP" dirty="0"/>
          </a:p>
          <a:p>
            <a:pPr lvl="1"/>
            <a:r>
              <a:rPr kumimoji="1" lang="ja-JP" altLang="en-US" dirty="0"/>
              <a:t>多要素認証</a:t>
            </a:r>
            <a:endParaRPr kumimoji="1" lang="en-US" altLang="ja-JP" dirty="0"/>
          </a:p>
          <a:p>
            <a:r>
              <a:rPr lang="ja-JP" altLang="en-US" dirty="0"/>
              <a:t>情報セキュリティ教育</a:t>
            </a:r>
            <a:endParaRPr lang="en-US" altLang="ja-JP" dirty="0"/>
          </a:p>
          <a:p>
            <a:r>
              <a:rPr kumimoji="1" lang="en-US" altLang="ja-JP" dirty="0"/>
              <a:t>UTokyo Wi</a:t>
            </a:r>
            <a:r>
              <a:rPr lang="en-US" altLang="ja-JP" dirty="0"/>
              <a:t>-Fi</a:t>
            </a:r>
            <a:endParaRPr kumimoji="1" lang="ja-JP" altLang="en-US" dirty="0"/>
          </a:p>
        </p:txBody>
      </p:sp>
      <p:sp>
        <p:nvSpPr>
          <p:cNvPr id="4" name="日付プレースホルダー 3">
            <a:extLst>
              <a:ext uri="{FF2B5EF4-FFF2-40B4-BE49-F238E27FC236}">
                <a16:creationId xmlns:a16="http://schemas.microsoft.com/office/drawing/2014/main" id="{33A1627D-A3D5-1D08-E004-2E981B018B6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B2077FC-2624-936B-FA1C-5F5242665C5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4CC86D2C-CA4C-F96B-FC8D-26E4FC78A721}"/>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7" name="正方形/長方形 6">
            <a:extLst>
              <a:ext uri="{FF2B5EF4-FFF2-40B4-BE49-F238E27FC236}">
                <a16:creationId xmlns:a16="http://schemas.microsoft.com/office/drawing/2014/main" id="{83AF2AE3-550F-E6C1-E4A0-C1F27A3933B8}"/>
              </a:ext>
            </a:extLst>
          </p:cNvPr>
          <p:cNvSpPr/>
          <p:nvPr/>
        </p:nvSpPr>
        <p:spPr>
          <a:xfrm>
            <a:off x="838200" y="1776197"/>
            <a:ext cx="4870622" cy="59629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4902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チャット、メールフォーム、</a:t>
            </a:r>
            <a:r>
              <a:rPr lang="en-US" altLang="ja-JP" dirty="0"/>
              <a:t>Zoom</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6420" y="1854954"/>
            <a:ext cx="3773960" cy="4456946"/>
          </a:xfrm>
          <a:prstGeom prst="rect">
            <a:avLst/>
          </a:prstGeom>
        </p:spPr>
      </p:pic>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FA666F-54F2-E266-5774-2AAAECB54EA5}"/>
              </a:ext>
            </a:extLst>
          </p:cNvPr>
          <p:cNvSpPr>
            <a:spLocks noGrp="1"/>
          </p:cNvSpPr>
          <p:nvPr>
            <p:ph type="title"/>
          </p:nvPr>
        </p:nvSpPr>
        <p:spPr/>
        <p:txBody>
          <a:bodyPr/>
          <a:lstStyle/>
          <a:p>
            <a:r>
              <a:rPr kumimoji="1" lang="en-US" altLang="ja-JP" dirty="0"/>
              <a:t>utelecon</a:t>
            </a:r>
            <a:r>
              <a:rPr kumimoji="1" lang="ja-JP" altLang="en-US" dirty="0"/>
              <a:t>サポート利用上のお願い</a:t>
            </a:r>
          </a:p>
        </p:txBody>
      </p:sp>
      <p:sp>
        <p:nvSpPr>
          <p:cNvPr id="3" name="コンテンツ プレースホルダー 2">
            <a:extLst>
              <a:ext uri="{FF2B5EF4-FFF2-40B4-BE49-F238E27FC236}">
                <a16:creationId xmlns:a16="http://schemas.microsoft.com/office/drawing/2014/main" id="{53A2C7AD-CE5B-7EA2-1302-038F05677F33}"/>
              </a:ext>
            </a:extLst>
          </p:cNvPr>
          <p:cNvSpPr>
            <a:spLocks noGrp="1"/>
          </p:cNvSpPr>
          <p:nvPr>
            <p:ph idx="1"/>
          </p:nvPr>
        </p:nvSpPr>
        <p:spPr>
          <a:xfrm>
            <a:off x="838200" y="1825625"/>
            <a:ext cx="11069320" cy="4351338"/>
          </a:xfrm>
        </p:spPr>
        <p:txBody>
          <a:bodyPr>
            <a:normAutofit/>
          </a:bodyPr>
          <a:lstStyle/>
          <a:p>
            <a:r>
              <a:rPr kumimoji="1" lang="ja-JP" altLang="en-US" dirty="0"/>
              <a:t>学生の協力により回答の質・速度が保たれています</a:t>
            </a:r>
            <a:endParaRPr kumimoji="1" lang="en-US" altLang="ja-JP" dirty="0"/>
          </a:p>
          <a:p>
            <a:r>
              <a:rPr lang="ja-JP" altLang="en-US" dirty="0"/>
              <a:t>学生に見せてはいけない質問は、そのように</a:t>
            </a:r>
            <a:r>
              <a:rPr lang="ja-JP" altLang="en-US" dirty="0">
                <a:solidFill>
                  <a:srgbClr val="FF0000"/>
                </a:solidFill>
              </a:rPr>
              <a:t>（教職員限定）指定</a:t>
            </a:r>
            <a:r>
              <a:rPr lang="ja-JP" altLang="en-US" dirty="0"/>
              <a:t>することができます</a:t>
            </a:r>
            <a:endParaRPr lang="en-US" altLang="ja-JP" dirty="0"/>
          </a:p>
          <a:p>
            <a:r>
              <a:rPr kumimoji="1" lang="ja-JP" altLang="en-US" dirty="0"/>
              <a:t>本来必要がないものに</a:t>
            </a:r>
            <a:r>
              <a:rPr lang="ja-JP" altLang="en-US" dirty="0"/>
              <a:t>教職員限定</a:t>
            </a:r>
            <a:r>
              <a:rPr kumimoji="1" lang="ja-JP" altLang="en-US" dirty="0"/>
              <a:t>指定がつくことで回答が遅れることが多いので「本当に必要か」吟味してください</a:t>
            </a:r>
            <a:endParaRPr kumimoji="1" lang="en-US" altLang="ja-JP" dirty="0"/>
          </a:p>
        </p:txBody>
      </p:sp>
      <p:sp>
        <p:nvSpPr>
          <p:cNvPr id="4" name="日付プレースホルダー 3">
            <a:extLst>
              <a:ext uri="{FF2B5EF4-FFF2-40B4-BE49-F238E27FC236}">
                <a16:creationId xmlns:a16="http://schemas.microsoft.com/office/drawing/2014/main" id="{1145C2C0-8A44-3C07-938E-EEF80C7481F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4DFF2E1-BAC3-1FD6-2A66-CA9307AADD9E}"/>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21DAC41D-AC10-C92F-9350-ABB832308CC1}"/>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Tree>
    <p:extLst>
      <p:ext uri="{BB962C8B-B14F-4D97-AF65-F5344CB8AC3E}">
        <p14:creationId xmlns:p14="http://schemas.microsoft.com/office/powerpoint/2010/main" val="1321167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A282B-04DC-1EAC-81BB-FE39E0C340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7F221DC-075B-43A4-6924-73E62DA7A755}"/>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61AF515D-19B5-8364-E280-12FF84677583}"/>
              </a:ext>
            </a:extLst>
          </p:cNvPr>
          <p:cNvSpPr>
            <a:spLocks noGrp="1"/>
          </p:cNvSpPr>
          <p:nvPr>
            <p:ph idx="1"/>
          </p:nvPr>
        </p:nvSpPr>
        <p:spPr/>
        <p:txBody>
          <a:bodyPr/>
          <a:lstStyle/>
          <a:p>
            <a:r>
              <a:rPr kumimoji="1" lang="en-US" altLang="ja-JP" dirty="0" err="1"/>
              <a:t>utelecon</a:t>
            </a:r>
            <a:r>
              <a:rPr kumimoji="1" lang="ja-JP" altLang="en-US" dirty="0"/>
              <a:t>について一言</a:t>
            </a:r>
            <a:endParaRPr kumimoji="1" lang="en-US" altLang="ja-JP" dirty="0"/>
          </a:p>
          <a:p>
            <a:r>
              <a:rPr lang="en-US" altLang="ja-JP" dirty="0"/>
              <a:t>UTokyo Account</a:t>
            </a:r>
          </a:p>
          <a:p>
            <a:pPr lvl="1"/>
            <a:r>
              <a:rPr lang="ja-JP" altLang="en-US" dirty="0"/>
              <a:t>～とは</a:t>
            </a:r>
            <a:endParaRPr kumimoji="1" lang="en-US" altLang="ja-JP" dirty="0"/>
          </a:p>
          <a:p>
            <a:pPr lvl="1"/>
            <a:r>
              <a:rPr kumimoji="1" lang="ja-JP" altLang="en-US" dirty="0"/>
              <a:t>初期設定、とくに多要素認証</a:t>
            </a:r>
            <a:endParaRPr kumimoji="1" lang="en-US" altLang="ja-JP" dirty="0"/>
          </a:p>
          <a:p>
            <a:r>
              <a:rPr lang="ja-JP" altLang="en-US" dirty="0"/>
              <a:t>情報セキュリティ教育</a:t>
            </a:r>
            <a:endParaRPr lang="en-US" altLang="ja-JP" dirty="0"/>
          </a:p>
          <a:p>
            <a:r>
              <a:rPr kumimoji="1" lang="en-US" altLang="ja-JP" dirty="0"/>
              <a:t>UTokyo Wi</a:t>
            </a:r>
            <a:r>
              <a:rPr lang="en-US" altLang="ja-JP" dirty="0"/>
              <a:t>-Fi</a:t>
            </a:r>
            <a:endParaRPr kumimoji="1" lang="ja-JP" altLang="en-US" dirty="0"/>
          </a:p>
        </p:txBody>
      </p:sp>
      <p:sp>
        <p:nvSpPr>
          <p:cNvPr id="4" name="日付プレースホルダー 3">
            <a:extLst>
              <a:ext uri="{FF2B5EF4-FFF2-40B4-BE49-F238E27FC236}">
                <a16:creationId xmlns:a16="http://schemas.microsoft.com/office/drawing/2014/main" id="{D33B090A-4D81-541D-3B49-003E5118F3B6}"/>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BED6AEA-5970-8287-60BC-B537E182009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4FD2714-E252-58D2-8B9C-3ED726AB450D}"/>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7" name="正方形/長方形 6">
            <a:extLst>
              <a:ext uri="{FF2B5EF4-FFF2-40B4-BE49-F238E27FC236}">
                <a16:creationId xmlns:a16="http://schemas.microsoft.com/office/drawing/2014/main" id="{F138E365-47F3-7A66-0D47-432D9C4C89BE}"/>
              </a:ext>
            </a:extLst>
          </p:cNvPr>
          <p:cNvSpPr/>
          <p:nvPr/>
        </p:nvSpPr>
        <p:spPr>
          <a:xfrm>
            <a:off x="838200" y="2394038"/>
            <a:ext cx="4870622" cy="59629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275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DC09E-99DC-D813-ADA6-0DDAD75F629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535934-30FD-EEC2-1CEF-4D03A728606C}"/>
              </a:ext>
            </a:extLst>
          </p:cNvPr>
          <p:cNvSpPr>
            <a:spLocks noGrp="1"/>
          </p:cNvSpPr>
          <p:nvPr>
            <p:ph type="title"/>
          </p:nvPr>
        </p:nvSpPr>
        <p:spPr/>
        <p:txBody>
          <a:bodyPr/>
          <a:lstStyle/>
          <a:p>
            <a:r>
              <a:rPr lang="en-US" altLang="ja-JP" dirty="0"/>
              <a:t>UTokyo Account</a:t>
            </a:r>
            <a:r>
              <a:rPr lang="ja-JP" altLang="en-US" dirty="0"/>
              <a:t> </a:t>
            </a:r>
            <a:r>
              <a:rPr lang="en-US" altLang="ja-JP" dirty="0"/>
              <a:t>(</a:t>
            </a:r>
            <a:r>
              <a:rPr lang="en-US" altLang="ja-JP" dirty="0" err="1"/>
              <a:t>utac</a:t>
            </a:r>
            <a:r>
              <a:rPr lang="en-US" altLang="ja-JP" dirty="0"/>
              <a:t>)</a:t>
            </a:r>
            <a:r>
              <a:rPr lang="ja-JP" altLang="en-US" dirty="0"/>
              <a:t> とは</a:t>
            </a:r>
            <a:endParaRPr kumimoji="1" lang="ja-JP" altLang="en-US" dirty="0"/>
          </a:p>
        </p:txBody>
      </p:sp>
      <p:sp>
        <p:nvSpPr>
          <p:cNvPr id="4" name="日付プレースホルダー 3">
            <a:extLst>
              <a:ext uri="{FF2B5EF4-FFF2-40B4-BE49-F238E27FC236}">
                <a16:creationId xmlns:a16="http://schemas.microsoft.com/office/drawing/2014/main" id="{BE1E106B-335B-0E82-91D3-219A00AFAE7B}"/>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E656A78F-417E-FC53-1CBF-878127D741E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F074CE-BA95-11E7-C6C4-C331EA8B17BB}"/>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grpSp>
        <p:nvGrpSpPr>
          <p:cNvPr id="47" name="グループ化 46">
            <a:extLst>
              <a:ext uri="{FF2B5EF4-FFF2-40B4-BE49-F238E27FC236}">
                <a16:creationId xmlns:a16="http://schemas.microsoft.com/office/drawing/2014/main" id="{F1EEF016-A49B-0B56-3483-24DF35010399}"/>
              </a:ext>
            </a:extLst>
          </p:cNvPr>
          <p:cNvGrpSpPr/>
          <p:nvPr/>
        </p:nvGrpSpPr>
        <p:grpSpPr>
          <a:xfrm>
            <a:off x="321540" y="179990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5F99D2FE-B947-C140-DB99-0428D149F833}"/>
                </a:ext>
              </a:extLst>
            </p:cNvPr>
            <p:cNvSpPr txBox="1"/>
            <p:nvPr/>
          </p:nvSpPr>
          <p:spPr>
            <a:xfrm>
              <a:off x="349610" y="4998917"/>
              <a:ext cx="11548919" cy="338554"/>
            </a:xfrm>
            <a:prstGeom prst="rect">
              <a:avLst/>
            </a:prstGeom>
            <a:noFill/>
            <a:ln w="38100">
              <a:solidFill>
                <a:srgbClr val="FF0000"/>
              </a:solidFill>
            </a:ln>
          </p:spPr>
          <p:txBody>
            <a:bodyPr wrap="square" rtlCol="0">
              <a:spAutoFit/>
            </a:bodyPr>
            <a:lstStyle/>
            <a:p>
              <a:pPr algn="ctr"/>
              <a:r>
                <a:rPr kumimoji="1" lang="en-US" altLang="ja-JP" sz="1600" b="1" dirty="0">
                  <a:solidFill>
                    <a:srgbClr val="FF0000"/>
                  </a:solidFill>
                </a:rPr>
                <a:t>UTokyo Account (</a:t>
              </a:r>
              <a:r>
                <a:rPr kumimoji="1" lang="en-US" altLang="ja-JP" sz="1600" b="1" dirty="0" err="1">
                  <a:solidFill>
                    <a:srgbClr val="FF0000"/>
                  </a:solidFill>
                </a:rPr>
                <a:t>utac</a:t>
              </a:r>
              <a:r>
                <a:rPr kumimoji="1" lang="en-US" altLang="ja-JP" sz="1600" b="1" dirty="0">
                  <a:solidFill>
                    <a:srgbClr val="FF0000"/>
                  </a:solidFill>
                </a:rPr>
                <a:t>)</a:t>
              </a:r>
              <a:endParaRPr kumimoji="1" lang="ja-JP" altLang="en-US" sz="1600" b="1" dirty="0">
                <a:solidFill>
                  <a:srgbClr val="FF0000"/>
                </a:solidFill>
              </a:endParaRPr>
            </a:p>
          </p:txBody>
        </p:sp>
        <p:grpSp>
          <p:nvGrpSpPr>
            <p:cNvPr id="40" name="グループ化 39">
              <a:extLst>
                <a:ext uri="{FF2B5EF4-FFF2-40B4-BE49-F238E27FC236}">
                  <a16:creationId xmlns:a16="http://schemas.microsoft.com/office/drawing/2014/main" id="{D0D9DCB6-6405-8062-E2DD-B59E2A58DDFB}"/>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C852B157-FD0F-5B15-5EE5-9FFF9B7340A6}"/>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36F7C048-744A-5007-E79A-35A9AC0B36BF}"/>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45431625-CC66-6A48-A642-66C40B35D7DD}"/>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E933294A-4A92-5398-2714-F27942AA6B3B}"/>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5BD7DC7-082C-627C-A44A-95A03F76C3D2}"/>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2674FB1D-5EBA-11FE-E52F-BFF443ED8272}"/>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CB940F6B-3F73-1538-D320-4860CC8EFDBA}"/>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7E0938EA-E5F2-22B8-12D2-16E23CF1EFC1}"/>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3A3B8744-7E85-02E4-96BF-E57B67C3745B}"/>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24EE7F1A-0D9B-706D-58D4-36A80FB7D1EE}"/>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C8F2C94D-A74F-4420-3491-5042A78AC115}"/>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723C6535-D99F-EB5E-02F6-546755275DE9}"/>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0393C38-F390-3A5A-C1AE-25C26AED7A5B}"/>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722BF3A4-8DAD-9650-1004-520AA613EF18}"/>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7034733D-F895-83BD-851B-FBF462741CF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677F177-367E-0783-9676-5E7C0D42E372}"/>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A0333839-7027-FA34-4A5C-A44C44F57B50}"/>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3B5CF6D1-1D50-DE6F-CF40-16FCD5D0F6F5}"/>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D788F900-1CA8-B675-72A4-BF19D7786799}"/>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0BBDDE3F-3E9F-24FE-186D-300B77348A02}"/>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982F7CFA-2EA8-49C5-9C6A-596BA55037C3}"/>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BCDA7E3-DF6B-04E7-7915-68628B072150}"/>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コンテンツ プレースホルダー 57">
            <a:extLst>
              <a:ext uri="{FF2B5EF4-FFF2-40B4-BE49-F238E27FC236}">
                <a16:creationId xmlns:a16="http://schemas.microsoft.com/office/drawing/2014/main" id="{9B4AA151-048B-60FC-F44C-688F4E3F9726}"/>
              </a:ext>
            </a:extLst>
          </p:cNvPr>
          <p:cNvSpPr>
            <a:spLocks noGrp="1"/>
          </p:cNvSpPr>
          <p:nvPr>
            <p:ph idx="1"/>
          </p:nvPr>
        </p:nvSpPr>
        <p:spPr>
          <a:xfrm>
            <a:off x="548639" y="3941416"/>
            <a:ext cx="11321820" cy="2674854"/>
          </a:xfrm>
        </p:spPr>
        <p:txBody>
          <a:bodyPr>
            <a:normAutofit fontScale="92500" lnSpcReduction="10000"/>
          </a:bodyPr>
          <a:lstStyle/>
          <a:p>
            <a:r>
              <a:rPr lang="ja-JP" altLang="en-US" dirty="0"/>
              <a:t>大学の</a:t>
            </a:r>
            <a:r>
              <a:rPr lang="en-US" altLang="ja-JP" dirty="0"/>
              <a:t>IT</a:t>
            </a:r>
            <a:r>
              <a:rPr lang="ja-JP" altLang="en-US" dirty="0"/>
              <a:t>システムを使うための共通アカウント</a:t>
            </a:r>
            <a:endParaRPr lang="en-US" altLang="ja-JP" dirty="0"/>
          </a:p>
          <a:p>
            <a:r>
              <a:rPr lang="ja-JP" altLang="en-US" dirty="0"/>
              <a:t>共通のユーザ名、パスワードで多くのシステムが使えます</a:t>
            </a:r>
            <a:endParaRPr lang="en-US" altLang="ja-JP" dirty="0"/>
          </a:p>
          <a:p>
            <a:r>
              <a:rPr lang="ja-JP" altLang="en-US" dirty="0"/>
              <a:t>あるシステムにログインすれば（しばらく）他のシステムを使うときに打ち直す必要がありません</a:t>
            </a:r>
            <a:endParaRPr lang="en-US" altLang="ja-JP" dirty="0"/>
          </a:p>
          <a:p>
            <a:r>
              <a:rPr kumimoji="1" lang="en-US" altLang="ja-JP" dirty="0">
                <a:solidFill>
                  <a:srgbClr val="00B050"/>
                </a:solidFill>
              </a:rPr>
              <a:t>Single Sign On</a:t>
            </a:r>
            <a:r>
              <a:rPr lang="en-US" altLang="ja-JP" dirty="0">
                <a:solidFill>
                  <a:srgbClr val="00B050"/>
                </a:solidFill>
              </a:rPr>
              <a:t>, SSO</a:t>
            </a:r>
            <a:r>
              <a:rPr lang="ja-JP" altLang="en-US" dirty="0"/>
              <a:t>などと呼ばれます</a:t>
            </a:r>
            <a:endParaRPr kumimoji="1" lang="en-US" altLang="ja-JP" dirty="0"/>
          </a:p>
        </p:txBody>
      </p:sp>
    </p:spTree>
    <p:extLst>
      <p:ext uri="{BB962C8B-B14F-4D97-AF65-F5344CB8AC3E}">
        <p14:creationId xmlns:p14="http://schemas.microsoft.com/office/powerpoint/2010/main" val="642272397"/>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717</TotalTime>
  <Words>2461</Words>
  <Application>Microsoft Office PowerPoint</Application>
  <PresentationFormat>ワイド画面</PresentationFormat>
  <Paragraphs>405</Paragraphs>
  <Slides>41</Slides>
  <Notes>2</Notes>
  <HiddenSlides>0</HiddenSlides>
  <MMClips>6</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41</vt:i4>
      </vt:variant>
    </vt:vector>
  </HeadingPairs>
  <TitlesOfParts>
    <vt:vector size="49" baseType="lpstr">
      <vt:lpstr>Meiryo UI</vt:lpstr>
      <vt:lpstr>UD デジタル 教科書体 N-B</vt:lpstr>
      <vt:lpstr>メイリオ</vt:lpstr>
      <vt:lpstr>游ゴシック</vt:lpstr>
      <vt:lpstr>Arial</vt:lpstr>
      <vt:lpstr>Calibri</vt:lpstr>
      <vt:lpstr>Symbol</vt:lpstr>
      <vt:lpstr>Office テーマ</vt:lpstr>
      <vt:lpstr>東大のITシステムの基本</vt:lpstr>
      <vt:lpstr>代表的なシステム一覧</vt:lpstr>
      <vt:lpstr>システム概説</vt:lpstr>
      <vt:lpstr>本パート概要</vt:lpstr>
      <vt:lpstr>本パート概要</vt:lpstr>
      <vt:lpstr>質問? uteleconをご利用ください</vt:lpstr>
      <vt:lpstr>uteleconサポート利用上のお願い</vt:lpstr>
      <vt:lpstr>本パート概要</vt:lpstr>
      <vt:lpstr>UTokyo Account (utac) とは</vt:lpstr>
      <vt:lpstr>UTokyo Accountの正体</vt:lpstr>
      <vt:lpstr>通称・略称</vt:lpstr>
      <vt:lpstr>本パート概要</vt:lpstr>
      <vt:lpstr>UTokyo Accountで実際にITシステムを使うまでの準備</vt:lpstr>
      <vt:lpstr>UTokyo Accountパスワード設定画面</vt:lpstr>
      <vt:lpstr>ためしにUTOLにログインしてみる</vt:lpstr>
      <vt:lpstr>多要素認証とは</vt:lpstr>
      <vt:lpstr>なぜ多要素認証?</vt:lpstr>
      <vt:lpstr>面倒くさくないですか?</vt:lpstr>
      <vt:lpstr>多要素認証の色々な方法</vt:lpstr>
      <vt:lpstr>PowerPoint プレゼンテーション</vt:lpstr>
      <vt:lpstr>多要素認証を必須化して行きます</vt:lpstr>
      <vt:lpstr>必須 情報セキュリティ教育</vt:lpstr>
      <vt:lpstr>UTokyo Wi-Fi</vt:lpstr>
      <vt:lpstr>多要素認証いくつかの注意・罠</vt:lpstr>
      <vt:lpstr>初期設定時の罠</vt:lpstr>
      <vt:lpstr>スマホ買い替え</vt:lpstr>
      <vt:lpstr>スマホや携帯を持っていない（持たない主義）</vt:lpstr>
      <vt:lpstr>（海外）出張</vt:lpstr>
      <vt:lpstr>携帯電話会社のデータ通信障害</vt:lpstr>
      <vt:lpstr>多要素認証の利用終了方法 （…じゃなかったあの時に戻りたい）</vt:lpstr>
      <vt:lpstr>まとめ：多要素認証で安心な暮らしを</vt:lpstr>
      <vt:lpstr>付録：パスワードについて</vt:lpstr>
      <vt:lpstr>ちゃんとしたパスワード</vt:lpstr>
      <vt:lpstr>乱数パスワード覚えられない問題</vt:lpstr>
      <vt:lpstr>乱数パスワード覚えられない問題 ほげ.docx 方式</vt:lpstr>
      <vt:lpstr>ほげ.docxのパスワードは?</vt:lpstr>
      <vt:lpstr>PowerPoint プレゼンテーション</vt:lpstr>
      <vt:lpstr>絶対に漏らせないデータがそこにはある</vt:lpstr>
      <vt:lpstr>サービス提供の方針</vt:lpstr>
      <vt:lpstr>PowerPoint プレゼンテーション</vt:lpstr>
      <vt:lpstr>強力なユーザ認証の基本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55</cp:revision>
  <dcterms:created xsi:type="dcterms:W3CDTF">2023-09-08T13:50:19Z</dcterms:created>
  <dcterms:modified xsi:type="dcterms:W3CDTF">2024-03-03T13:33:47Z</dcterms:modified>
</cp:coreProperties>
</file>